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353" r:id="rId3"/>
    <p:sldId id="331" r:id="rId4"/>
    <p:sldId id="345" r:id="rId5"/>
    <p:sldId id="344" r:id="rId6"/>
    <p:sldId id="333" r:id="rId7"/>
    <p:sldId id="346" r:id="rId8"/>
    <p:sldId id="347" r:id="rId9"/>
    <p:sldId id="348" r:id="rId10"/>
    <p:sldId id="349" r:id="rId11"/>
    <p:sldId id="350" r:id="rId12"/>
    <p:sldId id="351" r:id="rId13"/>
    <p:sldId id="352" r:id="rId14"/>
    <p:sldId id="354" r:id="rId15"/>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4" d="100"/>
          <a:sy n="84" d="100"/>
        </p:scale>
        <p:origin x="581" y="72"/>
      </p:cViewPr>
      <p:guideLst/>
    </p:cSldViewPr>
  </p:slideViewPr>
  <p:notesTextViewPr>
    <p:cViewPr>
      <p:scale>
        <a:sx n="1" d="1"/>
        <a:sy n="1" d="1"/>
      </p:scale>
      <p:origin x="0" y="0"/>
    </p:cViewPr>
  </p:notesTextViewPr>
  <p:sorterViewPr>
    <p:cViewPr>
      <p:scale>
        <a:sx n="100" d="100"/>
        <a:sy n="100" d="100"/>
      </p:scale>
      <p:origin x="0" y="-175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86" tIns="46243" rIns="92486" bIns="46243" rtlCol="0"/>
          <a:lstStyle>
            <a:lvl1pPr algn="l">
              <a:defRPr sz="1200"/>
            </a:lvl1pPr>
          </a:lstStyle>
          <a:p>
            <a:endParaRPr lang="en-US"/>
          </a:p>
        </p:txBody>
      </p:sp>
      <p:sp>
        <p:nvSpPr>
          <p:cNvPr id="3" name="Date Placeholder 2"/>
          <p:cNvSpPr>
            <a:spLocks noGrp="1"/>
          </p:cNvSpPr>
          <p:nvPr>
            <p:ph type="dt" sz="quarter" idx="1"/>
          </p:nvPr>
        </p:nvSpPr>
        <p:spPr>
          <a:xfrm>
            <a:off x="3936769" y="1"/>
            <a:ext cx="3011699" cy="463408"/>
          </a:xfrm>
          <a:prstGeom prst="rect">
            <a:avLst/>
          </a:prstGeom>
        </p:spPr>
        <p:txBody>
          <a:bodyPr vert="horz" lIns="92486" tIns="46243" rIns="92486" bIns="46243" rtlCol="0"/>
          <a:lstStyle>
            <a:lvl1pPr algn="r">
              <a:defRPr sz="1200"/>
            </a:lvl1pPr>
          </a:lstStyle>
          <a:p>
            <a:fld id="{87747D1B-7C00-4E52-BFEA-DCA78BB16CC2}" type="datetimeFigureOut">
              <a:rPr lang="en-US" smtClean="0"/>
              <a:t>1/9/2019</a:t>
            </a:fld>
            <a:endParaRPr lang="en-US"/>
          </a:p>
        </p:txBody>
      </p:sp>
      <p:sp>
        <p:nvSpPr>
          <p:cNvPr id="4" name="Footer Placeholder 3"/>
          <p:cNvSpPr>
            <a:spLocks noGrp="1"/>
          </p:cNvSpPr>
          <p:nvPr>
            <p:ph type="ftr" sz="quarter" idx="2"/>
          </p:nvPr>
        </p:nvSpPr>
        <p:spPr>
          <a:xfrm>
            <a:off x="0" y="8772670"/>
            <a:ext cx="3011699" cy="463407"/>
          </a:xfrm>
          <a:prstGeom prst="rect">
            <a:avLst/>
          </a:prstGeom>
        </p:spPr>
        <p:txBody>
          <a:bodyPr vert="horz" lIns="92486" tIns="46243" rIns="92486" bIns="46243" rtlCol="0" anchor="b"/>
          <a:lstStyle>
            <a:lvl1pPr algn="l">
              <a:defRPr sz="1200"/>
            </a:lvl1pPr>
          </a:lstStyle>
          <a:p>
            <a:endParaRPr lang="en-US"/>
          </a:p>
        </p:txBody>
      </p:sp>
      <p:sp>
        <p:nvSpPr>
          <p:cNvPr id="5" name="Slide Number Placeholder 4"/>
          <p:cNvSpPr>
            <a:spLocks noGrp="1"/>
          </p:cNvSpPr>
          <p:nvPr>
            <p:ph type="sldNum" sz="quarter" idx="3"/>
          </p:nvPr>
        </p:nvSpPr>
        <p:spPr>
          <a:xfrm>
            <a:off x="3936769" y="8772670"/>
            <a:ext cx="3011699" cy="463407"/>
          </a:xfrm>
          <a:prstGeom prst="rect">
            <a:avLst/>
          </a:prstGeom>
        </p:spPr>
        <p:txBody>
          <a:bodyPr vert="horz" lIns="92486" tIns="46243" rIns="92486" bIns="46243" rtlCol="0" anchor="b"/>
          <a:lstStyle>
            <a:lvl1pPr algn="r">
              <a:defRPr sz="1200"/>
            </a:lvl1pPr>
          </a:lstStyle>
          <a:p>
            <a:fld id="{5E146D8A-2E4C-455F-B4A3-36B67649237A}" type="slidenum">
              <a:rPr lang="en-US" smtClean="0"/>
              <a:t>‹#›</a:t>
            </a:fld>
            <a:endParaRPr lang="en-US"/>
          </a:p>
        </p:txBody>
      </p:sp>
    </p:spTree>
    <p:extLst>
      <p:ext uri="{BB962C8B-B14F-4D97-AF65-F5344CB8AC3E}">
        <p14:creationId xmlns:p14="http://schemas.microsoft.com/office/powerpoint/2010/main" val="3334675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86" tIns="46243" rIns="92486" bIns="46243" rtlCol="0"/>
          <a:lstStyle>
            <a:lvl1pPr algn="l">
              <a:defRPr sz="1200"/>
            </a:lvl1pPr>
          </a:lstStyle>
          <a:p>
            <a:endParaRPr lang="en-US"/>
          </a:p>
        </p:txBody>
      </p:sp>
      <p:sp>
        <p:nvSpPr>
          <p:cNvPr id="3" name="Date Placeholder 2"/>
          <p:cNvSpPr>
            <a:spLocks noGrp="1"/>
          </p:cNvSpPr>
          <p:nvPr>
            <p:ph type="dt" idx="1"/>
          </p:nvPr>
        </p:nvSpPr>
        <p:spPr>
          <a:xfrm>
            <a:off x="3936769" y="1"/>
            <a:ext cx="3011699" cy="463408"/>
          </a:xfrm>
          <a:prstGeom prst="rect">
            <a:avLst/>
          </a:prstGeom>
        </p:spPr>
        <p:txBody>
          <a:bodyPr vert="horz" lIns="92486" tIns="46243" rIns="92486" bIns="46243" rtlCol="0"/>
          <a:lstStyle>
            <a:lvl1pPr algn="r">
              <a:defRPr sz="1200"/>
            </a:lvl1pPr>
          </a:lstStyle>
          <a:p>
            <a:fld id="{58B72889-3D08-45E6-A41A-129AF7152EE7}" type="datetimeFigureOut">
              <a:rPr lang="en-US" smtClean="0"/>
              <a:t>1/9/2019</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86" tIns="46243" rIns="92486" bIns="46243" rtlCol="0" anchor="ctr"/>
          <a:lstStyle/>
          <a:p>
            <a:endParaRPr lang="en-US"/>
          </a:p>
        </p:txBody>
      </p:sp>
      <p:sp>
        <p:nvSpPr>
          <p:cNvPr id="5" name="Notes Placeholder 4"/>
          <p:cNvSpPr>
            <a:spLocks noGrp="1"/>
          </p:cNvSpPr>
          <p:nvPr>
            <p:ph type="body" sz="quarter" idx="3"/>
          </p:nvPr>
        </p:nvSpPr>
        <p:spPr>
          <a:xfrm>
            <a:off x="695008" y="4444862"/>
            <a:ext cx="5560060" cy="3636705"/>
          </a:xfrm>
          <a:prstGeom prst="rect">
            <a:avLst/>
          </a:prstGeom>
        </p:spPr>
        <p:txBody>
          <a:bodyPr vert="horz" lIns="92486" tIns="46243" rIns="92486" bIns="46243"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70"/>
            <a:ext cx="3011699" cy="463407"/>
          </a:xfrm>
          <a:prstGeom prst="rect">
            <a:avLst/>
          </a:prstGeom>
        </p:spPr>
        <p:txBody>
          <a:bodyPr vert="horz" lIns="92486" tIns="46243" rIns="92486" bIns="46243"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70"/>
            <a:ext cx="3011699" cy="463407"/>
          </a:xfrm>
          <a:prstGeom prst="rect">
            <a:avLst/>
          </a:prstGeom>
        </p:spPr>
        <p:txBody>
          <a:bodyPr vert="horz" lIns="92486" tIns="46243" rIns="92486" bIns="46243" rtlCol="0" anchor="b"/>
          <a:lstStyle>
            <a:lvl1pPr algn="r">
              <a:defRPr sz="1200"/>
            </a:lvl1pPr>
          </a:lstStyle>
          <a:p>
            <a:fld id="{96C78775-C666-48FF-A03D-D724ABB5E94C}" type="slidenum">
              <a:rPr lang="en-US" smtClean="0"/>
              <a:t>‹#›</a:t>
            </a:fld>
            <a:endParaRPr lang="en-US"/>
          </a:p>
        </p:txBody>
      </p:sp>
    </p:spTree>
    <p:extLst>
      <p:ext uri="{BB962C8B-B14F-4D97-AF65-F5344CB8AC3E}">
        <p14:creationId xmlns:p14="http://schemas.microsoft.com/office/powerpoint/2010/main" val="1116490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1/9/2019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1/9/2019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1/9/2019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1/9/2019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1/9/2019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1/9/2019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1/9/2019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1/9/2019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1/9/2019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Wounded Minister</a:t>
            </a:r>
            <a:r>
              <a:rPr lang="en-US" dirty="0" smtClean="0"/>
              <a:t>:                               Healing from the Hurts of Ministry</a:t>
            </a:r>
            <a:endParaRPr lang="en-US" sz="3600" dirty="0"/>
          </a:p>
        </p:txBody>
      </p:sp>
      <p:sp>
        <p:nvSpPr>
          <p:cNvPr id="3" name="Subtitle 2"/>
          <p:cNvSpPr>
            <a:spLocks noGrp="1"/>
          </p:cNvSpPr>
          <p:nvPr>
            <p:ph type="subTitle" idx="1"/>
          </p:nvPr>
        </p:nvSpPr>
        <p:spPr>
          <a:xfrm>
            <a:off x="1154955" y="4777380"/>
            <a:ext cx="8825658" cy="1120500"/>
          </a:xfrm>
        </p:spPr>
        <p:txBody>
          <a:bodyPr>
            <a:normAutofit lnSpcReduction="10000"/>
          </a:bodyPr>
          <a:lstStyle/>
          <a:p>
            <a:r>
              <a:rPr lang="en-US" b="1" dirty="0" smtClean="0"/>
              <a:t>The Gathering 2019</a:t>
            </a:r>
          </a:p>
          <a:p>
            <a:r>
              <a:rPr lang="en-US" b="1" dirty="0" smtClean="0"/>
              <a:t>Fri</a:t>
            </a:r>
            <a:r>
              <a:rPr lang="en-US" b="1" dirty="0" smtClean="0"/>
              <a:t>day</a:t>
            </a:r>
            <a:r>
              <a:rPr lang="en-US" b="1" dirty="0" smtClean="0"/>
              <a:t>, January </a:t>
            </a:r>
            <a:r>
              <a:rPr lang="en-US" b="1" dirty="0" smtClean="0"/>
              <a:t>11</a:t>
            </a:r>
            <a:endParaRPr lang="en-US" b="1" dirty="0" smtClean="0"/>
          </a:p>
          <a:p>
            <a:r>
              <a:rPr lang="en-US" b="1" dirty="0" smtClean="0"/>
              <a:t>Chris Bounds</a:t>
            </a:r>
          </a:p>
        </p:txBody>
      </p:sp>
    </p:spTree>
    <p:extLst>
      <p:ext uri="{BB962C8B-B14F-4D97-AF65-F5344CB8AC3E}">
        <p14:creationId xmlns:p14="http://schemas.microsoft.com/office/powerpoint/2010/main" val="2094121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394" y="1511131"/>
            <a:ext cx="9360646" cy="1822514"/>
          </a:xfrm>
        </p:spPr>
        <p:txBody>
          <a:bodyPr/>
          <a:lstStyle/>
          <a:p>
            <a:pPr marL="804863" indent="-804863"/>
            <a:r>
              <a:rPr lang="en-US" sz="6000" dirty="0" smtClean="0"/>
              <a:t>I. The Twofold Problem of Sin and the Church</a:t>
            </a:r>
            <a:r>
              <a:rPr lang="en-US" sz="6000" dirty="0" smtClean="0"/>
              <a:t> </a:t>
            </a:r>
            <a:endParaRPr lang="en-US" sz="6000" dirty="0"/>
          </a:p>
        </p:txBody>
      </p:sp>
    </p:spTree>
    <p:extLst>
      <p:ext uri="{BB962C8B-B14F-4D97-AF65-F5344CB8AC3E}">
        <p14:creationId xmlns:p14="http://schemas.microsoft.com/office/powerpoint/2010/main" val="3633125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Meaning of the Name “Jesus”</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a:t>“She will give birth to a son, and you are to give him the name Jesus, </a:t>
            </a:r>
            <a:r>
              <a:rPr lang="en-US" sz="3600" dirty="0" smtClean="0"/>
              <a:t>because </a:t>
            </a:r>
            <a:r>
              <a:rPr lang="en-US" sz="3600" dirty="0"/>
              <a:t>he will save his people from their sins.” </a:t>
            </a:r>
            <a:r>
              <a:rPr lang="en-US" sz="3600" dirty="0" smtClean="0"/>
              <a:t>               </a:t>
            </a:r>
            <a:r>
              <a:rPr lang="en-US" sz="3200" dirty="0" smtClean="0"/>
              <a:t>Matthew </a:t>
            </a:r>
            <a:r>
              <a:rPr lang="en-US" sz="3200" dirty="0"/>
              <a:t>1:21</a:t>
            </a:r>
          </a:p>
          <a:p>
            <a:pPr marL="0" indent="0">
              <a:buNone/>
            </a:pPr>
            <a:endParaRPr lang="en-US" sz="3200" dirty="0"/>
          </a:p>
        </p:txBody>
      </p:sp>
    </p:spTree>
    <p:extLst>
      <p:ext uri="{BB962C8B-B14F-4D97-AF65-F5344CB8AC3E}">
        <p14:creationId xmlns:p14="http://schemas.microsoft.com/office/powerpoint/2010/main" val="31579295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Twofold Problem of Sin</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a:t>“And </a:t>
            </a:r>
            <a:r>
              <a:rPr lang="en-US" sz="3600" u="sng" dirty="0"/>
              <a:t>forgive us our trespasses </a:t>
            </a:r>
            <a:r>
              <a:rPr lang="en-US" sz="3600" dirty="0"/>
              <a:t>as we also </a:t>
            </a:r>
            <a:r>
              <a:rPr lang="en-US" sz="3600" u="sng" dirty="0"/>
              <a:t>forgive those who have trespassed against us</a:t>
            </a:r>
            <a:r>
              <a:rPr lang="en-US" sz="3600" dirty="0"/>
              <a:t>.” </a:t>
            </a:r>
            <a:r>
              <a:rPr lang="en-US" sz="3600" dirty="0" smtClean="0"/>
              <a:t>                                  												</a:t>
            </a:r>
            <a:r>
              <a:rPr lang="en-US" sz="3200" dirty="0" smtClean="0"/>
              <a:t>Matthew </a:t>
            </a:r>
            <a:r>
              <a:rPr lang="en-US" sz="3200" dirty="0"/>
              <a:t>6:12</a:t>
            </a:r>
          </a:p>
          <a:p>
            <a:pPr marL="0" indent="0">
              <a:buNone/>
            </a:pPr>
            <a:endParaRPr lang="en-US" sz="3200" dirty="0"/>
          </a:p>
        </p:txBody>
      </p:sp>
    </p:spTree>
    <p:extLst>
      <p:ext uri="{BB962C8B-B14F-4D97-AF65-F5344CB8AC3E}">
        <p14:creationId xmlns:p14="http://schemas.microsoft.com/office/powerpoint/2010/main" val="2192020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Crucible of the Church</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“The Church is the way God makes people holy…where else will you learn to love your enemy, forgive the one who spites you…to leave the Church is to leave the very means God has established to make you holy.”       </a:t>
            </a:r>
            <a:r>
              <a:rPr lang="en-US" sz="2800" dirty="0" smtClean="0"/>
              <a:t>Martin Luther </a:t>
            </a:r>
            <a:r>
              <a:rPr lang="en-US" sz="2800" i="1" dirty="0" smtClean="0"/>
              <a:t>Larger Catechism</a:t>
            </a:r>
            <a:endParaRPr lang="en-US" sz="2800" dirty="0"/>
          </a:p>
        </p:txBody>
      </p:sp>
    </p:spTree>
    <p:extLst>
      <p:ext uri="{BB962C8B-B14F-4D97-AF65-F5344CB8AC3E}">
        <p14:creationId xmlns:p14="http://schemas.microsoft.com/office/powerpoint/2010/main" val="1807396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394" y="1511131"/>
            <a:ext cx="9360646" cy="1822514"/>
          </a:xfrm>
        </p:spPr>
        <p:txBody>
          <a:bodyPr/>
          <a:lstStyle/>
          <a:p>
            <a:pPr marL="804863" indent="-804863"/>
            <a:r>
              <a:rPr lang="en-US" sz="6000" dirty="0" smtClean="0"/>
              <a:t>II. </a:t>
            </a:r>
            <a:r>
              <a:rPr lang="en-US" sz="6000" dirty="0" smtClean="0"/>
              <a:t>How Does Jesus Save Us From Our Sins? </a:t>
            </a:r>
            <a:endParaRPr lang="en-US" sz="6000" dirty="0"/>
          </a:p>
        </p:txBody>
      </p:sp>
    </p:spTree>
    <p:extLst>
      <p:ext uri="{BB962C8B-B14F-4D97-AF65-F5344CB8AC3E}">
        <p14:creationId xmlns:p14="http://schemas.microsoft.com/office/powerpoint/2010/main" val="20421852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804863" indent="-804863"/>
            <a:r>
              <a:rPr lang="en-US" dirty="0" smtClean="0"/>
              <a:t>(A) Jesus Succeeded Where the First Adam Failed </a:t>
            </a:r>
            <a:endParaRPr lang="en-US" dirty="0"/>
          </a:p>
        </p:txBody>
      </p:sp>
      <p:sp>
        <p:nvSpPr>
          <p:cNvPr id="3" name="Content Placeholder 2"/>
          <p:cNvSpPr>
            <a:spLocks noGrp="1"/>
          </p:cNvSpPr>
          <p:nvPr>
            <p:ph idx="1"/>
          </p:nvPr>
        </p:nvSpPr>
        <p:spPr>
          <a:xfrm>
            <a:off x="1154954" y="2603500"/>
            <a:ext cx="9973294" cy="3971036"/>
          </a:xfrm>
        </p:spPr>
        <p:txBody>
          <a:bodyPr>
            <a:normAutofit/>
          </a:bodyPr>
          <a:lstStyle/>
          <a:p>
            <a:pPr marL="0" indent="0">
              <a:buNone/>
            </a:pPr>
            <a:r>
              <a:rPr lang="en-US" sz="2400" i="1" dirty="0"/>
              <a:t>“Then as one man's trespass led to condemnation for all men, so one man's act of righteousness leads to acquittal and life for all men. For as by one man's disobedience many were made sinners, so by one man's obedience many will be made righteous.” </a:t>
            </a:r>
            <a:r>
              <a:rPr lang="en-US" sz="2400" i="1" dirty="0" smtClean="0"/>
              <a:t>																	Romans </a:t>
            </a:r>
            <a:r>
              <a:rPr lang="en-US" sz="2400" i="1" dirty="0"/>
              <a:t>5:18-19 </a:t>
            </a:r>
            <a:r>
              <a:rPr lang="en-US" sz="2400" i="1" dirty="0" smtClean="0"/>
              <a:t> </a:t>
            </a:r>
            <a:endParaRPr lang="en-US" sz="2400" dirty="0"/>
          </a:p>
          <a:p>
            <a:pPr marL="0" indent="0">
              <a:buNone/>
            </a:pPr>
            <a:r>
              <a:rPr lang="en-US" sz="2400" i="1" dirty="0"/>
              <a:t> </a:t>
            </a:r>
            <a:endParaRPr lang="en-US" sz="2400" dirty="0"/>
          </a:p>
          <a:p>
            <a:pPr marL="0" indent="0">
              <a:buNone/>
            </a:pPr>
            <a:r>
              <a:rPr lang="en-US" sz="2400" i="1" dirty="0"/>
              <a:t>“Thus it is written, "The first man Adam became a living being"; the last Adam became a life-giving spirit.” </a:t>
            </a:r>
            <a:r>
              <a:rPr lang="en-US" sz="2400" i="1" dirty="0" smtClean="0"/>
              <a:t>			I </a:t>
            </a:r>
            <a:r>
              <a:rPr lang="en-US" sz="2400" i="1" dirty="0"/>
              <a:t>Corinthians </a:t>
            </a:r>
            <a:r>
              <a:rPr lang="en-US" sz="2400" i="1" dirty="0" smtClean="0"/>
              <a:t>15:45 </a:t>
            </a:r>
            <a:endParaRPr lang="en-US" sz="2400" dirty="0"/>
          </a:p>
        </p:txBody>
      </p:sp>
    </p:spTree>
    <p:extLst>
      <p:ext uri="{BB962C8B-B14F-4D97-AF65-F5344CB8AC3E}">
        <p14:creationId xmlns:p14="http://schemas.microsoft.com/office/powerpoint/2010/main" val="1285619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804863" indent="-804863"/>
            <a:r>
              <a:rPr lang="en-US" dirty="0" smtClean="0"/>
              <a:t>(B) Jesus Assumed Full Human Nature to Redeem All Human Nature </a:t>
            </a:r>
            <a:endParaRPr lang="en-US" dirty="0"/>
          </a:p>
        </p:txBody>
      </p:sp>
      <p:sp>
        <p:nvSpPr>
          <p:cNvPr id="3" name="Content Placeholder 2"/>
          <p:cNvSpPr>
            <a:spLocks noGrp="1"/>
          </p:cNvSpPr>
          <p:nvPr>
            <p:ph idx="1"/>
          </p:nvPr>
        </p:nvSpPr>
        <p:spPr>
          <a:xfrm>
            <a:off x="1154954" y="2603500"/>
            <a:ext cx="9973294" cy="3971036"/>
          </a:xfrm>
        </p:spPr>
        <p:txBody>
          <a:bodyPr>
            <a:normAutofit/>
          </a:bodyPr>
          <a:lstStyle/>
          <a:p>
            <a:pPr marL="0" indent="0">
              <a:buNone/>
            </a:pPr>
            <a:r>
              <a:rPr lang="en-US" sz="2400" i="1" dirty="0"/>
              <a:t> </a:t>
            </a:r>
            <a:r>
              <a:rPr lang="en-US" sz="2400" i="1" dirty="0" smtClean="0"/>
              <a:t>“</a:t>
            </a:r>
            <a:r>
              <a:rPr lang="en-US" sz="2400" dirty="0" smtClean="0"/>
              <a:t>Since </a:t>
            </a:r>
            <a:r>
              <a:rPr lang="en-US" sz="2400" dirty="0"/>
              <a:t>therefore the children share in flesh and blood, he himself likewise partook of the same nature, that through death he might destroy him who has the power of death, that is, the </a:t>
            </a:r>
            <a:r>
              <a:rPr lang="en-US" sz="2400" dirty="0" smtClean="0"/>
              <a:t>devil; and deliver them who through the fear of death were all their lifetime subject to bondage.” 						Hebrews 2:14-15</a:t>
            </a:r>
          </a:p>
          <a:p>
            <a:pPr marL="0" indent="0">
              <a:buNone/>
            </a:pPr>
            <a:endParaRPr lang="en-US" sz="2400" dirty="0" smtClean="0"/>
          </a:p>
          <a:p>
            <a:pPr marL="0" indent="0">
              <a:buNone/>
            </a:pPr>
            <a:r>
              <a:rPr lang="en-US" sz="2400" dirty="0" smtClean="0"/>
              <a:t>“For since death came through a man, the resurrection of the dead comes also through a man. For as in Adam all die, so in Christ all will be made alive.”                  I Corinthians 15:21-22 </a:t>
            </a:r>
            <a:endParaRPr lang="en-US" sz="2400" dirty="0"/>
          </a:p>
        </p:txBody>
      </p:sp>
    </p:spTree>
    <p:extLst>
      <p:ext uri="{BB962C8B-B14F-4D97-AF65-F5344CB8AC3E}">
        <p14:creationId xmlns:p14="http://schemas.microsoft.com/office/powerpoint/2010/main" val="1785053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804863" indent="-804863"/>
            <a:r>
              <a:rPr lang="en-US" dirty="0" smtClean="0"/>
              <a:t>(C) Jesus In </a:t>
            </a:r>
            <a:r>
              <a:rPr lang="en-US" dirty="0" smtClean="0"/>
              <a:t>His Humanity is the </a:t>
            </a:r>
            <a:r>
              <a:rPr lang="en-US" dirty="0" smtClean="0"/>
              <a:t>Pattern and Example for Our Lives </a:t>
            </a:r>
            <a:endParaRPr lang="en-US" dirty="0"/>
          </a:p>
        </p:txBody>
      </p:sp>
      <p:sp>
        <p:nvSpPr>
          <p:cNvPr id="3" name="Content Placeholder 2"/>
          <p:cNvSpPr>
            <a:spLocks noGrp="1"/>
          </p:cNvSpPr>
          <p:nvPr>
            <p:ph idx="1"/>
          </p:nvPr>
        </p:nvSpPr>
        <p:spPr>
          <a:xfrm>
            <a:off x="1154954" y="2386584"/>
            <a:ext cx="9973294" cy="4187952"/>
          </a:xfrm>
        </p:spPr>
        <p:txBody>
          <a:bodyPr>
            <a:noAutofit/>
          </a:bodyPr>
          <a:lstStyle/>
          <a:p>
            <a:pPr marL="0" indent="0">
              <a:buNone/>
            </a:pPr>
            <a:r>
              <a:rPr lang="en-US" sz="3600" dirty="0" smtClean="0"/>
              <a:t>“</a:t>
            </a:r>
            <a:r>
              <a:rPr lang="en-US" sz="3600" dirty="0"/>
              <a:t>For to this you have been called, because Christ also suffered for you, leaving you an example, that you should follow in his steps.” </a:t>
            </a:r>
            <a:r>
              <a:rPr lang="en-US" sz="3600" dirty="0" smtClean="0"/>
              <a:t> </a:t>
            </a:r>
            <a:r>
              <a:rPr lang="en-US" sz="3200" dirty="0" smtClean="0"/>
              <a:t>I </a:t>
            </a:r>
            <a:r>
              <a:rPr lang="en-US" sz="3200" dirty="0"/>
              <a:t>Peter </a:t>
            </a:r>
            <a:r>
              <a:rPr lang="en-US" sz="3200" dirty="0" smtClean="0"/>
              <a:t>2:21</a:t>
            </a:r>
          </a:p>
          <a:p>
            <a:pPr marL="0" indent="0">
              <a:buNone/>
            </a:pPr>
            <a:endParaRPr lang="en-US" sz="3600" dirty="0" smtClean="0"/>
          </a:p>
          <a:p>
            <a:pPr marL="0" indent="0">
              <a:buNone/>
            </a:pPr>
            <a:r>
              <a:rPr lang="en-US" sz="3600" dirty="0" smtClean="0"/>
              <a:t>“Father, forgive them, for they know not what they do.” </a:t>
            </a:r>
            <a:r>
              <a:rPr lang="en-US" sz="3200" dirty="0" smtClean="0"/>
              <a:t>Luke 22:34 </a:t>
            </a:r>
            <a:endParaRPr lang="en-US" sz="3200" dirty="0"/>
          </a:p>
        </p:txBody>
      </p:sp>
    </p:spTree>
    <p:extLst>
      <p:ext uri="{BB962C8B-B14F-4D97-AF65-F5344CB8AC3E}">
        <p14:creationId xmlns:p14="http://schemas.microsoft.com/office/powerpoint/2010/main" val="1661620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394" y="1511131"/>
            <a:ext cx="9360646" cy="1822514"/>
          </a:xfrm>
        </p:spPr>
        <p:txBody>
          <a:bodyPr/>
          <a:lstStyle/>
          <a:p>
            <a:pPr marL="804863" indent="-804863"/>
            <a:r>
              <a:rPr lang="en-US" sz="6000" dirty="0" smtClean="0"/>
              <a:t>III. Healing from the Hurts of Ministry </a:t>
            </a:r>
            <a:r>
              <a:rPr lang="en-US" sz="6000" dirty="0" smtClean="0"/>
              <a:t> </a:t>
            </a:r>
            <a:endParaRPr lang="en-US" sz="6000" dirty="0"/>
          </a:p>
        </p:txBody>
      </p:sp>
    </p:spTree>
    <p:extLst>
      <p:ext uri="{BB962C8B-B14F-4D97-AF65-F5344CB8AC3E}">
        <p14:creationId xmlns:p14="http://schemas.microsoft.com/office/powerpoint/2010/main" val="2213416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949166" cy="706964"/>
          </a:xfrm>
        </p:spPr>
        <p:txBody>
          <a:bodyPr/>
          <a:lstStyle/>
          <a:p>
            <a:pPr marL="347663" indent="-347663"/>
            <a:r>
              <a:rPr lang="en-US" dirty="0" smtClean="0"/>
              <a:t>(A) Facing the Past</a:t>
            </a:r>
            <a:endParaRPr lang="en-US" dirty="0"/>
          </a:p>
        </p:txBody>
      </p:sp>
      <p:sp>
        <p:nvSpPr>
          <p:cNvPr id="3" name="Content Placeholder 2"/>
          <p:cNvSpPr>
            <a:spLocks noGrp="1"/>
          </p:cNvSpPr>
          <p:nvPr>
            <p:ph idx="1"/>
          </p:nvPr>
        </p:nvSpPr>
        <p:spPr>
          <a:xfrm>
            <a:off x="539496" y="2395728"/>
            <a:ext cx="10963656" cy="4535424"/>
          </a:xfrm>
        </p:spPr>
        <p:txBody>
          <a:bodyPr>
            <a:normAutofit fontScale="40000" lnSpcReduction="20000"/>
          </a:bodyPr>
          <a:lstStyle/>
          <a:p>
            <a:pPr marL="514350" indent="-514350">
              <a:buFont typeface="+mj-lt"/>
              <a:buAutoNum type="arabicPeriod"/>
            </a:pPr>
            <a:r>
              <a:rPr lang="en-US" sz="5000" dirty="0" smtClean="0">
                <a:solidFill>
                  <a:schemeClr val="tx1"/>
                </a:solidFill>
              </a:rPr>
              <a:t>We Must Be Honest about What Happened (We Don’t Cover it Up, Explain It Away, Blame Ourselves, Make Excuses for the Other)</a:t>
            </a:r>
          </a:p>
          <a:p>
            <a:pPr marL="0" indent="0">
              <a:buNone/>
            </a:pPr>
            <a:r>
              <a:rPr lang="en-US" sz="5000" dirty="0" smtClean="0">
                <a:solidFill>
                  <a:schemeClr val="tx1"/>
                </a:solidFill>
              </a:rPr>
              <a:t> 	</a:t>
            </a:r>
            <a:r>
              <a:rPr lang="en-US" sz="5000" dirty="0" smtClean="0">
                <a:solidFill>
                  <a:schemeClr val="accent1"/>
                </a:solidFill>
              </a:rPr>
              <a:t>“Real forgiveness means looking steadily at the sin that is left over 	without any 	excuse…and seeing it in all its horror, dirt, meanness and malice…”                                          								C.S Lewis’ Essay “Why Forgive?” </a:t>
            </a:r>
            <a:endParaRPr lang="en-US" sz="5000" dirty="0" smtClean="0">
              <a:solidFill>
                <a:schemeClr val="tx1"/>
              </a:solidFill>
            </a:endParaRPr>
          </a:p>
          <a:p>
            <a:pPr marL="514350" indent="-514350">
              <a:buFont typeface="+mj-lt"/>
              <a:buAutoNum type="arabicPeriod" startAt="2"/>
            </a:pPr>
            <a:r>
              <a:rPr lang="en-US" sz="5000" dirty="0" smtClean="0">
                <a:solidFill>
                  <a:schemeClr val="tx1"/>
                </a:solidFill>
              </a:rPr>
              <a:t>We Must Embrace the Feelings of Hurt (We Must Walk into and through the Pain, not away from or around It)</a:t>
            </a:r>
          </a:p>
          <a:p>
            <a:pPr marL="0" indent="0">
              <a:buNone/>
            </a:pPr>
            <a:r>
              <a:rPr lang="en-US" sz="5000" dirty="0">
                <a:solidFill>
                  <a:schemeClr val="tx1"/>
                </a:solidFill>
              </a:rPr>
              <a:t>	</a:t>
            </a:r>
            <a:r>
              <a:rPr lang="en-US" sz="5000" dirty="0" smtClean="0">
                <a:solidFill>
                  <a:schemeClr val="accent1"/>
                </a:solidFill>
              </a:rPr>
              <a:t>“The great challenge is living your wounds through instead of thinking them 	through. It is better to cry than to worry, better to feel your wounds deeply than to 	understand them…” 		Henri </a:t>
            </a:r>
            <a:r>
              <a:rPr lang="en-US" sz="5000" dirty="0" err="1" smtClean="0">
                <a:solidFill>
                  <a:schemeClr val="accent1"/>
                </a:solidFill>
              </a:rPr>
              <a:t>Nouwen</a:t>
            </a:r>
            <a:r>
              <a:rPr lang="en-US" sz="5000" dirty="0" smtClean="0">
                <a:solidFill>
                  <a:schemeClr val="accent1"/>
                </a:solidFill>
              </a:rPr>
              <a:t> </a:t>
            </a:r>
            <a:r>
              <a:rPr lang="en-US" sz="5000" i="1" dirty="0" smtClean="0">
                <a:solidFill>
                  <a:schemeClr val="accent1"/>
                </a:solidFill>
              </a:rPr>
              <a:t>The Christian Experience of Forgiveness </a:t>
            </a:r>
            <a:endParaRPr lang="en-US" sz="5000" dirty="0" smtClean="0">
              <a:solidFill>
                <a:schemeClr val="tx1"/>
              </a:solidFill>
            </a:endParaRPr>
          </a:p>
          <a:p>
            <a:pPr marL="514350" indent="-514350">
              <a:buFont typeface="+mj-lt"/>
              <a:buAutoNum type="arabicPeriod" startAt="3"/>
            </a:pPr>
            <a:r>
              <a:rPr lang="en-US" sz="5000" dirty="0" smtClean="0">
                <a:solidFill>
                  <a:schemeClr val="tx1"/>
                </a:solidFill>
              </a:rPr>
              <a:t>We Must Confront Our Resentment (We Must Own Our Anger)</a:t>
            </a:r>
          </a:p>
          <a:p>
            <a:pPr marL="0" indent="0">
              <a:buNone/>
            </a:pPr>
            <a:r>
              <a:rPr lang="en-US" sz="5000" dirty="0" smtClean="0">
                <a:solidFill>
                  <a:schemeClr val="accent1"/>
                </a:solidFill>
              </a:rPr>
              <a:t>	“Forgiving involves letting go of the hatred or resentment toward the persons who 	have wounded us…we must admit though that we resent those who wronged us, 	for a part of us hates them for what they did.” 																		Stephen Seamands </a:t>
            </a:r>
            <a:r>
              <a:rPr lang="en-US" sz="5000" i="1" dirty="0" smtClean="0">
                <a:solidFill>
                  <a:schemeClr val="accent1"/>
                </a:solidFill>
              </a:rPr>
              <a:t>Wounds that Heal</a:t>
            </a:r>
            <a:endParaRPr lang="en-US" sz="5000" dirty="0" smtClean="0">
              <a:solidFill>
                <a:schemeClr val="accent1"/>
              </a:solidFill>
            </a:endParaRPr>
          </a:p>
          <a:p>
            <a:pPr marL="0" indent="0">
              <a:buNone/>
            </a:pPr>
            <a:endParaRPr lang="en-US" sz="2800" dirty="0" smtClean="0">
              <a:solidFill>
                <a:schemeClr val="tx1"/>
              </a:solidFill>
            </a:endParaRPr>
          </a:p>
          <a:p>
            <a:pPr marL="0" indent="0">
              <a:buNone/>
            </a:pPr>
            <a:endParaRPr lang="en-US" sz="2400" b="1" dirty="0" smtClean="0"/>
          </a:p>
        </p:txBody>
      </p:sp>
    </p:spTree>
    <p:extLst>
      <p:ext uri="{BB962C8B-B14F-4D97-AF65-F5344CB8AC3E}">
        <p14:creationId xmlns:p14="http://schemas.microsoft.com/office/powerpoint/2010/main" val="9481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949166" cy="706964"/>
          </a:xfrm>
        </p:spPr>
        <p:txBody>
          <a:bodyPr/>
          <a:lstStyle/>
          <a:p>
            <a:pPr marL="347663" indent="-347663"/>
            <a:r>
              <a:rPr lang="en-US" dirty="0" smtClean="0"/>
              <a:t>(B) Living in the Present </a:t>
            </a:r>
            <a:endParaRPr lang="en-US" dirty="0"/>
          </a:p>
        </p:txBody>
      </p:sp>
      <p:sp>
        <p:nvSpPr>
          <p:cNvPr id="3" name="Content Placeholder 2"/>
          <p:cNvSpPr>
            <a:spLocks noGrp="1"/>
          </p:cNvSpPr>
          <p:nvPr>
            <p:ph idx="1"/>
          </p:nvPr>
        </p:nvSpPr>
        <p:spPr>
          <a:xfrm>
            <a:off x="603504" y="2450592"/>
            <a:ext cx="11045952" cy="4288536"/>
          </a:xfrm>
        </p:spPr>
        <p:txBody>
          <a:bodyPr>
            <a:normAutofit fontScale="77500" lnSpcReduction="20000"/>
          </a:bodyPr>
          <a:lstStyle/>
          <a:p>
            <a:pPr marL="514350" indent="-514350">
              <a:buFont typeface="+mj-lt"/>
              <a:buAutoNum type="arabicPeriod"/>
            </a:pPr>
            <a:r>
              <a:rPr lang="en-US" sz="2800" dirty="0" smtClean="0">
                <a:solidFill>
                  <a:schemeClr val="tx1"/>
                </a:solidFill>
              </a:rPr>
              <a:t>We Must Bear the Pain of Injustice (We Need Justice, but Must Bear the Pain of Injustice)</a:t>
            </a:r>
          </a:p>
          <a:p>
            <a:pPr marL="0" indent="0">
              <a:buNone/>
            </a:pPr>
            <a:r>
              <a:rPr lang="en-US" sz="2800" dirty="0">
                <a:solidFill>
                  <a:schemeClr val="tx1"/>
                </a:solidFill>
              </a:rPr>
              <a:t>	</a:t>
            </a:r>
            <a:r>
              <a:rPr lang="en-US" sz="2800" dirty="0" smtClean="0">
                <a:solidFill>
                  <a:schemeClr val="accent1"/>
                </a:solidFill>
              </a:rPr>
              <a:t>“In every great forgiveness, there is enshrined a great agony.”                                      						H.R. Macintosh </a:t>
            </a:r>
            <a:r>
              <a:rPr lang="en-US" sz="2800" i="1" dirty="0" smtClean="0">
                <a:solidFill>
                  <a:schemeClr val="accent1"/>
                </a:solidFill>
              </a:rPr>
              <a:t>The Christian Experience of Forgiveness</a:t>
            </a:r>
            <a:endParaRPr lang="en-US" sz="2800" dirty="0" smtClean="0">
              <a:solidFill>
                <a:schemeClr val="accent1"/>
              </a:solidFill>
            </a:endParaRPr>
          </a:p>
          <a:p>
            <a:pPr marL="514350" indent="-514350">
              <a:buFont typeface="+mj-lt"/>
              <a:buAutoNum type="arabicPeriod" startAt="2"/>
            </a:pPr>
            <a:r>
              <a:rPr lang="en-US" sz="2800" dirty="0" smtClean="0">
                <a:solidFill>
                  <a:schemeClr val="tx1"/>
                </a:solidFill>
              </a:rPr>
              <a:t>We Must Take Responsibility for Our Sinful Attitudes and Responses to the Sin Against Us</a:t>
            </a:r>
          </a:p>
          <a:p>
            <a:pPr marL="514350" indent="-514350">
              <a:buFont typeface="+mj-lt"/>
              <a:buAutoNum type="arabicPeriod" startAt="2"/>
            </a:pPr>
            <a:r>
              <a:rPr lang="en-US" sz="2800" dirty="0" smtClean="0">
                <a:solidFill>
                  <a:schemeClr val="tx1"/>
                </a:solidFill>
              </a:rPr>
              <a:t>We Must Release Those Who Wronged Us (We Must “Let Go” and Relinquish Control of What Happens to Them) </a:t>
            </a:r>
          </a:p>
          <a:p>
            <a:pPr marL="0" indent="0">
              <a:buNone/>
            </a:pPr>
            <a:r>
              <a:rPr lang="en-US" sz="2800" dirty="0">
                <a:solidFill>
                  <a:schemeClr val="tx1"/>
                </a:solidFill>
              </a:rPr>
              <a:t>	</a:t>
            </a:r>
            <a:r>
              <a:rPr lang="en-US" sz="2800" dirty="0" smtClean="0">
                <a:solidFill>
                  <a:schemeClr val="accent1"/>
                </a:solidFill>
              </a:rPr>
              <a:t>“The word forgive in the English language is an extended and strengthened 	form of the verb ‘to give’. By intensifying the verb we speak of giving at its 	deepest level, of self-giving, of giving forth and giving up deeply held parts 	of the self.” 		David </a:t>
            </a:r>
            <a:r>
              <a:rPr lang="en-US" sz="2800" dirty="0" err="1" smtClean="0">
                <a:solidFill>
                  <a:schemeClr val="accent1"/>
                </a:solidFill>
              </a:rPr>
              <a:t>Augsburger</a:t>
            </a:r>
            <a:r>
              <a:rPr lang="en-US" sz="2800" dirty="0" smtClean="0">
                <a:solidFill>
                  <a:schemeClr val="accent1"/>
                </a:solidFill>
              </a:rPr>
              <a:t> </a:t>
            </a:r>
            <a:r>
              <a:rPr lang="en-US" sz="2800" i="1" dirty="0" smtClean="0">
                <a:solidFill>
                  <a:schemeClr val="accent1"/>
                </a:solidFill>
              </a:rPr>
              <a:t>The Freedom of Forgiveness</a:t>
            </a:r>
            <a:endParaRPr lang="en-US" sz="2800" dirty="0" smtClean="0">
              <a:solidFill>
                <a:schemeClr val="accent1"/>
              </a:solidFill>
            </a:endParaRPr>
          </a:p>
        </p:txBody>
      </p:sp>
    </p:spTree>
    <p:extLst>
      <p:ext uri="{BB962C8B-B14F-4D97-AF65-F5344CB8AC3E}">
        <p14:creationId xmlns:p14="http://schemas.microsoft.com/office/powerpoint/2010/main" val="108582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949166" cy="706964"/>
          </a:xfrm>
        </p:spPr>
        <p:txBody>
          <a:bodyPr/>
          <a:lstStyle/>
          <a:p>
            <a:pPr marL="347663" indent="-347663"/>
            <a:r>
              <a:rPr lang="en-US" dirty="0" smtClean="0"/>
              <a:t>(C) Moving Forward to the Future</a:t>
            </a:r>
            <a:endParaRPr lang="en-US" dirty="0"/>
          </a:p>
        </p:txBody>
      </p:sp>
      <p:sp>
        <p:nvSpPr>
          <p:cNvPr id="3" name="Content Placeholder 2"/>
          <p:cNvSpPr>
            <a:spLocks noGrp="1"/>
          </p:cNvSpPr>
          <p:nvPr>
            <p:ph idx="1"/>
          </p:nvPr>
        </p:nvSpPr>
        <p:spPr>
          <a:xfrm>
            <a:off x="585216" y="2603500"/>
            <a:ext cx="10917936" cy="3416300"/>
          </a:xfrm>
        </p:spPr>
        <p:txBody>
          <a:bodyPr>
            <a:normAutofit/>
          </a:bodyPr>
          <a:lstStyle/>
          <a:p>
            <a:pPr marL="514350" indent="-514350">
              <a:buFont typeface="+mj-lt"/>
              <a:buAutoNum type="arabicPeriod"/>
            </a:pPr>
            <a:r>
              <a:rPr lang="en-US" sz="2800" dirty="0" smtClean="0">
                <a:solidFill>
                  <a:schemeClr val="tx1"/>
                </a:solidFill>
              </a:rPr>
              <a:t>We Must Take Responsibility for Ourselves (If We Let Go, There Is No One to Blame, but Ourselves)</a:t>
            </a:r>
          </a:p>
          <a:p>
            <a:pPr marL="514350" indent="-514350">
              <a:buFont typeface="+mj-lt"/>
              <a:buAutoNum type="arabicPeriod"/>
            </a:pPr>
            <a:r>
              <a:rPr lang="en-US" sz="2800" dirty="0" smtClean="0">
                <a:solidFill>
                  <a:schemeClr val="tx1"/>
                </a:solidFill>
              </a:rPr>
              <a:t>We Must Work for Reconciliation (to the Extent It is Possible) </a:t>
            </a:r>
          </a:p>
        </p:txBody>
      </p:sp>
    </p:spTree>
    <p:extLst>
      <p:ext uri="{BB962C8B-B14F-4D97-AF65-F5344CB8AC3E}">
        <p14:creationId xmlns:p14="http://schemas.microsoft.com/office/powerpoint/2010/main" val="30161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77240" y="374904"/>
            <a:ext cx="9418320" cy="646331"/>
          </a:xfrm>
          <a:prstGeom prst="rect">
            <a:avLst/>
          </a:prstGeom>
          <a:noFill/>
        </p:spPr>
        <p:txBody>
          <a:bodyPr wrap="square" rtlCol="0">
            <a:spAutoFit/>
          </a:bodyPr>
          <a:lstStyle/>
          <a:p>
            <a:r>
              <a:rPr lang="en-US" sz="3600" dirty="0" smtClean="0"/>
              <a:t>When We Don’t Want to Forgive</a:t>
            </a:r>
            <a:endParaRPr lang="en-US" sz="3600" dirty="0"/>
          </a:p>
        </p:txBody>
      </p:sp>
      <p:sp>
        <p:nvSpPr>
          <p:cNvPr id="3" name="TextBox 2"/>
          <p:cNvSpPr txBox="1"/>
          <p:nvPr/>
        </p:nvSpPr>
        <p:spPr>
          <a:xfrm>
            <a:off x="685800" y="1609344"/>
            <a:ext cx="10680192" cy="4832092"/>
          </a:xfrm>
          <a:prstGeom prst="rect">
            <a:avLst/>
          </a:prstGeom>
          <a:noFill/>
        </p:spPr>
        <p:txBody>
          <a:bodyPr wrap="square" rtlCol="0">
            <a:spAutoFit/>
          </a:bodyPr>
          <a:lstStyle/>
          <a:p>
            <a:r>
              <a:rPr lang="en-US" sz="2800" dirty="0" smtClean="0">
                <a:solidFill>
                  <a:schemeClr val="accent1"/>
                </a:solidFill>
              </a:rPr>
              <a:t>“If you can’t come to God with a broken heart, come to God for one. So if you can’t come to the cross with a willing heart to forgive, come there for one.”</a:t>
            </a:r>
          </a:p>
          <a:p>
            <a:endParaRPr lang="en-US" sz="2800" dirty="0">
              <a:solidFill>
                <a:schemeClr val="accent1"/>
              </a:solidFill>
            </a:endParaRPr>
          </a:p>
          <a:p>
            <a:r>
              <a:rPr lang="en-US" sz="2800" dirty="0" smtClean="0">
                <a:solidFill>
                  <a:schemeClr val="accent1"/>
                </a:solidFill>
              </a:rPr>
              <a:t>“Then Came a moment when instantly my pleading was interrupted by an amazing awareness of Christ in me, and from that center where He and I were mysteriously one, forgiveness was extended to my enemy. It was as if Christ in and through me forgave the person. I was able to forgive.”</a:t>
            </a:r>
          </a:p>
          <a:p>
            <a:endParaRPr lang="en-US" sz="2800" dirty="0">
              <a:solidFill>
                <a:schemeClr val="accent1"/>
              </a:solidFill>
            </a:endParaRPr>
          </a:p>
          <a:p>
            <a:r>
              <a:rPr lang="en-US" sz="2800" dirty="0" smtClean="0">
                <a:solidFill>
                  <a:schemeClr val="accent1"/>
                </a:solidFill>
              </a:rPr>
              <a:t>							Leanne Payne </a:t>
            </a:r>
            <a:r>
              <a:rPr lang="en-US" sz="2800" i="1" dirty="0" smtClean="0">
                <a:solidFill>
                  <a:schemeClr val="accent1"/>
                </a:solidFill>
              </a:rPr>
              <a:t>The Healing Presence</a:t>
            </a:r>
            <a:endParaRPr lang="en-US" sz="2800" dirty="0">
              <a:solidFill>
                <a:schemeClr val="accent1"/>
              </a:solidFill>
            </a:endParaRPr>
          </a:p>
        </p:txBody>
      </p:sp>
    </p:spTree>
    <p:extLst>
      <p:ext uri="{BB962C8B-B14F-4D97-AF65-F5344CB8AC3E}">
        <p14:creationId xmlns:p14="http://schemas.microsoft.com/office/powerpoint/2010/main" val="42001950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84580</TotalTime>
  <Words>501</Words>
  <Application>Microsoft Office PowerPoint</Application>
  <PresentationFormat>Widescreen</PresentationFormat>
  <Paragraphs>47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Gothic</vt:lpstr>
      <vt:lpstr>Wingdings 3</vt:lpstr>
      <vt:lpstr>Ion Boardroom</vt:lpstr>
      <vt:lpstr>Wounded Minister:                               Healing from the Hurts of Ministry</vt:lpstr>
      <vt:lpstr>I. The Twofold Problem of Sin and the Church </vt:lpstr>
      <vt:lpstr>The Meaning of the Name “Jesus”</vt:lpstr>
      <vt:lpstr>The Twofold Problem of Sin</vt:lpstr>
      <vt:lpstr>The Crucible of the Church</vt:lpstr>
      <vt:lpstr>II. How Does Jesus Save Us From Our Sins? </vt:lpstr>
      <vt:lpstr>(A) Jesus Succeeded Where the First Adam Failed </vt:lpstr>
      <vt:lpstr>(B) Jesus Assumed Full Human Nature to Redeem All Human Nature </vt:lpstr>
      <vt:lpstr>(C) Jesus In His Humanity is the Pattern and Example for Our Lives </vt:lpstr>
      <vt:lpstr>III. Healing from the Hurts of Ministry  </vt:lpstr>
      <vt:lpstr>(A) Facing the Past</vt:lpstr>
      <vt:lpstr>(B) Living in the Present </vt:lpstr>
      <vt:lpstr>(C) Moving Forward to the Future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 393: Theology of Sexuality</dc:title>
  <dc:creator>Bounds, Chris</dc:creator>
  <cp:lastModifiedBy>Bounds, Chris</cp:lastModifiedBy>
  <cp:revision>322</cp:revision>
  <cp:lastPrinted>2019-01-09T17:11:11Z</cp:lastPrinted>
  <dcterms:created xsi:type="dcterms:W3CDTF">2018-01-08T17:47:59Z</dcterms:created>
  <dcterms:modified xsi:type="dcterms:W3CDTF">2019-01-11T13:04:56Z</dcterms:modified>
</cp:coreProperties>
</file>