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handoutMasterIdLst>
    <p:handoutMasterId r:id="rId14"/>
  </p:handoutMasterIdLst>
  <p:sldIdLst>
    <p:sldId id="256" r:id="rId2"/>
    <p:sldId id="331" r:id="rId3"/>
    <p:sldId id="330" r:id="rId4"/>
    <p:sldId id="333" r:id="rId5"/>
    <p:sldId id="332" r:id="rId6"/>
    <p:sldId id="336" r:id="rId7"/>
    <p:sldId id="337" r:id="rId8"/>
    <p:sldId id="338" r:id="rId9"/>
    <p:sldId id="341" r:id="rId10"/>
    <p:sldId id="340" r:id="rId11"/>
    <p:sldId id="342" r:id="rId12"/>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4" d="100"/>
          <a:sy n="84" d="100"/>
        </p:scale>
        <p:origin x="466" y="8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1699" cy="463408"/>
          </a:xfrm>
          <a:prstGeom prst="rect">
            <a:avLst/>
          </a:prstGeom>
        </p:spPr>
        <p:txBody>
          <a:bodyPr vert="horz" lIns="92486" tIns="46243" rIns="92486" bIns="46243" rtlCol="0"/>
          <a:lstStyle>
            <a:lvl1pPr algn="l">
              <a:defRPr sz="1200"/>
            </a:lvl1pPr>
          </a:lstStyle>
          <a:p>
            <a:endParaRPr lang="en-US"/>
          </a:p>
        </p:txBody>
      </p:sp>
      <p:sp>
        <p:nvSpPr>
          <p:cNvPr id="3" name="Date Placeholder 2"/>
          <p:cNvSpPr>
            <a:spLocks noGrp="1"/>
          </p:cNvSpPr>
          <p:nvPr>
            <p:ph type="dt" sz="quarter" idx="1"/>
          </p:nvPr>
        </p:nvSpPr>
        <p:spPr>
          <a:xfrm>
            <a:off x="3936769" y="1"/>
            <a:ext cx="3011699" cy="463408"/>
          </a:xfrm>
          <a:prstGeom prst="rect">
            <a:avLst/>
          </a:prstGeom>
        </p:spPr>
        <p:txBody>
          <a:bodyPr vert="horz" lIns="92486" tIns="46243" rIns="92486" bIns="46243" rtlCol="0"/>
          <a:lstStyle>
            <a:lvl1pPr algn="r">
              <a:defRPr sz="1200"/>
            </a:lvl1pPr>
          </a:lstStyle>
          <a:p>
            <a:fld id="{87747D1B-7C00-4E52-BFEA-DCA78BB16CC2}" type="datetimeFigureOut">
              <a:rPr lang="en-US" smtClean="0"/>
              <a:t>1/9/2019</a:t>
            </a:fld>
            <a:endParaRPr lang="en-US"/>
          </a:p>
        </p:txBody>
      </p:sp>
      <p:sp>
        <p:nvSpPr>
          <p:cNvPr id="4" name="Footer Placeholder 3"/>
          <p:cNvSpPr>
            <a:spLocks noGrp="1"/>
          </p:cNvSpPr>
          <p:nvPr>
            <p:ph type="ftr" sz="quarter" idx="2"/>
          </p:nvPr>
        </p:nvSpPr>
        <p:spPr>
          <a:xfrm>
            <a:off x="0" y="8772670"/>
            <a:ext cx="3011699" cy="463407"/>
          </a:xfrm>
          <a:prstGeom prst="rect">
            <a:avLst/>
          </a:prstGeom>
        </p:spPr>
        <p:txBody>
          <a:bodyPr vert="horz" lIns="92486" tIns="46243" rIns="92486" bIns="46243" rtlCol="0" anchor="b"/>
          <a:lstStyle>
            <a:lvl1pPr algn="l">
              <a:defRPr sz="1200"/>
            </a:lvl1pPr>
          </a:lstStyle>
          <a:p>
            <a:endParaRPr lang="en-US"/>
          </a:p>
        </p:txBody>
      </p:sp>
      <p:sp>
        <p:nvSpPr>
          <p:cNvPr id="5" name="Slide Number Placeholder 4"/>
          <p:cNvSpPr>
            <a:spLocks noGrp="1"/>
          </p:cNvSpPr>
          <p:nvPr>
            <p:ph type="sldNum" sz="quarter" idx="3"/>
          </p:nvPr>
        </p:nvSpPr>
        <p:spPr>
          <a:xfrm>
            <a:off x="3936769" y="8772670"/>
            <a:ext cx="3011699" cy="463407"/>
          </a:xfrm>
          <a:prstGeom prst="rect">
            <a:avLst/>
          </a:prstGeom>
        </p:spPr>
        <p:txBody>
          <a:bodyPr vert="horz" lIns="92486" tIns="46243" rIns="92486" bIns="46243" rtlCol="0" anchor="b"/>
          <a:lstStyle>
            <a:lvl1pPr algn="r">
              <a:defRPr sz="1200"/>
            </a:lvl1pPr>
          </a:lstStyle>
          <a:p>
            <a:fld id="{5E146D8A-2E4C-455F-B4A3-36B67649237A}" type="slidenum">
              <a:rPr lang="en-US" smtClean="0"/>
              <a:t>‹#›</a:t>
            </a:fld>
            <a:endParaRPr lang="en-US"/>
          </a:p>
        </p:txBody>
      </p:sp>
    </p:spTree>
    <p:extLst>
      <p:ext uri="{BB962C8B-B14F-4D97-AF65-F5344CB8AC3E}">
        <p14:creationId xmlns:p14="http://schemas.microsoft.com/office/powerpoint/2010/main" val="33346756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1699" cy="463408"/>
          </a:xfrm>
          <a:prstGeom prst="rect">
            <a:avLst/>
          </a:prstGeom>
        </p:spPr>
        <p:txBody>
          <a:bodyPr vert="horz" lIns="92486" tIns="46243" rIns="92486" bIns="46243" rtlCol="0"/>
          <a:lstStyle>
            <a:lvl1pPr algn="l">
              <a:defRPr sz="1200"/>
            </a:lvl1pPr>
          </a:lstStyle>
          <a:p>
            <a:endParaRPr lang="en-US"/>
          </a:p>
        </p:txBody>
      </p:sp>
      <p:sp>
        <p:nvSpPr>
          <p:cNvPr id="3" name="Date Placeholder 2"/>
          <p:cNvSpPr>
            <a:spLocks noGrp="1"/>
          </p:cNvSpPr>
          <p:nvPr>
            <p:ph type="dt" idx="1"/>
          </p:nvPr>
        </p:nvSpPr>
        <p:spPr>
          <a:xfrm>
            <a:off x="3936769" y="1"/>
            <a:ext cx="3011699" cy="463408"/>
          </a:xfrm>
          <a:prstGeom prst="rect">
            <a:avLst/>
          </a:prstGeom>
        </p:spPr>
        <p:txBody>
          <a:bodyPr vert="horz" lIns="92486" tIns="46243" rIns="92486" bIns="46243" rtlCol="0"/>
          <a:lstStyle>
            <a:lvl1pPr algn="r">
              <a:defRPr sz="1200"/>
            </a:lvl1pPr>
          </a:lstStyle>
          <a:p>
            <a:fld id="{58B72889-3D08-45E6-A41A-129AF7152EE7}" type="datetimeFigureOut">
              <a:rPr lang="en-US" smtClean="0"/>
              <a:t>1/9/2019</a:t>
            </a:fld>
            <a:endParaRPr lang="en-US"/>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2486" tIns="46243" rIns="92486" bIns="46243" rtlCol="0" anchor="ctr"/>
          <a:lstStyle/>
          <a:p>
            <a:endParaRPr lang="en-US"/>
          </a:p>
        </p:txBody>
      </p:sp>
      <p:sp>
        <p:nvSpPr>
          <p:cNvPr id="5" name="Notes Placeholder 4"/>
          <p:cNvSpPr>
            <a:spLocks noGrp="1"/>
          </p:cNvSpPr>
          <p:nvPr>
            <p:ph type="body" sz="quarter" idx="3"/>
          </p:nvPr>
        </p:nvSpPr>
        <p:spPr>
          <a:xfrm>
            <a:off x="695008" y="4444862"/>
            <a:ext cx="5560060" cy="3636705"/>
          </a:xfrm>
          <a:prstGeom prst="rect">
            <a:avLst/>
          </a:prstGeom>
        </p:spPr>
        <p:txBody>
          <a:bodyPr vert="horz" lIns="92486" tIns="46243" rIns="92486" bIns="46243"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70"/>
            <a:ext cx="3011699" cy="463407"/>
          </a:xfrm>
          <a:prstGeom prst="rect">
            <a:avLst/>
          </a:prstGeom>
        </p:spPr>
        <p:txBody>
          <a:bodyPr vert="horz" lIns="92486" tIns="46243" rIns="92486" bIns="46243" rtlCol="0" anchor="b"/>
          <a:lstStyle>
            <a:lvl1pPr algn="l">
              <a:defRPr sz="1200"/>
            </a:lvl1pPr>
          </a:lstStyle>
          <a:p>
            <a:endParaRPr lang="en-US"/>
          </a:p>
        </p:txBody>
      </p:sp>
      <p:sp>
        <p:nvSpPr>
          <p:cNvPr id="7" name="Slide Number Placeholder 6"/>
          <p:cNvSpPr>
            <a:spLocks noGrp="1"/>
          </p:cNvSpPr>
          <p:nvPr>
            <p:ph type="sldNum" sz="quarter" idx="5"/>
          </p:nvPr>
        </p:nvSpPr>
        <p:spPr>
          <a:xfrm>
            <a:off x="3936769" y="8772670"/>
            <a:ext cx="3011699" cy="463407"/>
          </a:xfrm>
          <a:prstGeom prst="rect">
            <a:avLst/>
          </a:prstGeom>
        </p:spPr>
        <p:txBody>
          <a:bodyPr vert="horz" lIns="92486" tIns="46243" rIns="92486" bIns="46243" rtlCol="0" anchor="b"/>
          <a:lstStyle>
            <a:lvl1pPr algn="r">
              <a:defRPr sz="1200"/>
            </a:lvl1pPr>
          </a:lstStyle>
          <a:p>
            <a:fld id="{96C78775-C666-48FF-A03D-D724ABB5E94C}" type="slidenum">
              <a:rPr lang="en-US" smtClean="0"/>
              <a:t>‹#›</a:t>
            </a:fld>
            <a:endParaRPr lang="en-US"/>
          </a:p>
        </p:txBody>
      </p:sp>
    </p:spTree>
    <p:extLst>
      <p:ext uri="{BB962C8B-B14F-4D97-AF65-F5344CB8AC3E}">
        <p14:creationId xmlns:p14="http://schemas.microsoft.com/office/powerpoint/2010/main" val="1116490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1/9/2019</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1/9/2019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1/9/2019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1/9/2019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1/9/2019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1/9/2019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1/9/2019</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1/9/2019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1/9/2019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1/9/2019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1/9/2019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1/9/2019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1/9/2019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1/9/2019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1/9/2019</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1/9/2019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1/9/2019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1/9/2019</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LGBTQ at Home:                               </a:t>
            </a:r>
            <a:r>
              <a:rPr lang="en-US" sz="3600" dirty="0" smtClean="0"/>
              <a:t>How to Flourish while Navigating LGBTQ Relationships in Our Families and Ministries</a:t>
            </a:r>
            <a:endParaRPr lang="en-US" sz="3600" dirty="0"/>
          </a:p>
        </p:txBody>
      </p:sp>
      <p:sp>
        <p:nvSpPr>
          <p:cNvPr id="3" name="Subtitle 2"/>
          <p:cNvSpPr>
            <a:spLocks noGrp="1"/>
          </p:cNvSpPr>
          <p:nvPr>
            <p:ph type="subTitle" idx="1"/>
          </p:nvPr>
        </p:nvSpPr>
        <p:spPr>
          <a:xfrm>
            <a:off x="1154955" y="4777380"/>
            <a:ext cx="8825658" cy="1120500"/>
          </a:xfrm>
        </p:spPr>
        <p:txBody>
          <a:bodyPr>
            <a:normAutofit lnSpcReduction="10000"/>
          </a:bodyPr>
          <a:lstStyle/>
          <a:p>
            <a:r>
              <a:rPr lang="en-US" b="1" dirty="0" smtClean="0"/>
              <a:t>The Gathering 2019</a:t>
            </a:r>
          </a:p>
          <a:p>
            <a:r>
              <a:rPr lang="en-US" b="1" dirty="0" smtClean="0"/>
              <a:t>Thursday, January 10</a:t>
            </a:r>
          </a:p>
          <a:p>
            <a:r>
              <a:rPr lang="en-US" b="1" dirty="0" smtClean="0"/>
              <a:t>Chris Bounds</a:t>
            </a:r>
          </a:p>
        </p:txBody>
      </p:sp>
    </p:spTree>
    <p:extLst>
      <p:ext uri="{BB962C8B-B14F-4D97-AF65-F5344CB8AC3E}">
        <p14:creationId xmlns:p14="http://schemas.microsoft.com/office/powerpoint/2010/main" val="2094121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Grace and Truth</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smtClean="0"/>
              <a:t>“The </a:t>
            </a:r>
            <a:r>
              <a:rPr lang="en-US" sz="3600" dirty="0"/>
              <a:t>Word became flesh and </a:t>
            </a:r>
            <a:r>
              <a:rPr lang="en-US" sz="3600" dirty="0" smtClean="0"/>
              <a:t>dwelt </a:t>
            </a:r>
            <a:r>
              <a:rPr lang="en-US" sz="3600" dirty="0"/>
              <a:t>among us. </a:t>
            </a:r>
            <a:r>
              <a:rPr lang="en-US" sz="3600" dirty="0" smtClean="0"/>
              <a:t>And we beheld </a:t>
            </a:r>
            <a:r>
              <a:rPr lang="en-US" sz="3600" dirty="0"/>
              <a:t>his glory, the glory of </a:t>
            </a:r>
            <a:r>
              <a:rPr lang="en-US" sz="3600" dirty="0" smtClean="0"/>
              <a:t>the only begotten Son</a:t>
            </a:r>
            <a:r>
              <a:rPr lang="en-US" sz="3600" dirty="0"/>
              <a:t>, who came from the Father, </a:t>
            </a:r>
            <a:r>
              <a:rPr lang="en-US" sz="3600" u="sng" dirty="0"/>
              <a:t>full of grace </a:t>
            </a:r>
            <a:r>
              <a:rPr lang="en-US" sz="3600" dirty="0"/>
              <a:t>and </a:t>
            </a:r>
            <a:r>
              <a:rPr lang="en-US" sz="3600" u="sng" dirty="0" smtClean="0"/>
              <a:t>truth</a:t>
            </a:r>
            <a:r>
              <a:rPr lang="en-US" sz="3600" dirty="0" smtClean="0"/>
              <a:t>.” </a:t>
            </a:r>
            <a:r>
              <a:rPr lang="en-US" sz="3200" dirty="0" smtClean="0"/>
              <a:t>John 1:14</a:t>
            </a:r>
            <a:endParaRPr lang="en-US" sz="3200" dirty="0"/>
          </a:p>
        </p:txBody>
      </p:sp>
    </p:spTree>
    <p:extLst>
      <p:ext uri="{BB962C8B-B14F-4D97-AF65-F5344CB8AC3E}">
        <p14:creationId xmlns:p14="http://schemas.microsoft.com/office/powerpoint/2010/main" val="31579295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92363" y="164290"/>
            <a:ext cx="7077456" cy="461665"/>
          </a:xfrm>
          <a:prstGeom prst="rect">
            <a:avLst/>
          </a:prstGeom>
          <a:noFill/>
        </p:spPr>
        <p:txBody>
          <a:bodyPr wrap="square" rtlCol="0">
            <a:spAutoFit/>
          </a:bodyPr>
          <a:lstStyle/>
          <a:p>
            <a:pPr algn="ctr"/>
            <a:r>
              <a:rPr lang="en-US" sz="2400" b="1" dirty="0" smtClean="0"/>
              <a:t>The Bible and Sex</a:t>
            </a:r>
            <a:endParaRPr lang="en-US" sz="2400" b="1" dirty="0"/>
          </a:p>
        </p:txBody>
      </p:sp>
      <p:cxnSp>
        <p:nvCxnSpPr>
          <p:cNvPr id="4" name="Straight Connector 3"/>
          <p:cNvCxnSpPr/>
          <p:nvPr/>
        </p:nvCxnSpPr>
        <p:spPr>
          <a:xfrm>
            <a:off x="634365" y="3378708"/>
            <a:ext cx="10685907" cy="5029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612648" y="3154680"/>
            <a:ext cx="9144" cy="44805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11345418" y="3204972"/>
            <a:ext cx="9144" cy="448056"/>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99441" y="1717679"/>
            <a:ext cx="1069848" cy="369332"/>
          </a:xfrm>
          <a:prstGeom prst="rect">
            <a:avLst/>
          </a:prstGeom>
          <a:noFill/>
        </p:spPr>
        <p:txBody>
          <a:bodyPr wrap="square" rtlCol="0">
            <a:spAutoFit/>
          </a:bodyPr>
          <a:lstStyle/>
          <a:p>
            <a:r>
              <a:rPr lang="en-US" b="1" dirty="0" smtClean="0"/>
              <a:t>Genesis</a:t>
            </a:r>
            <a:endParaRPr lang="en-US" b="1" dirty="0"/>
          </a:p>
        </p:txBody>
      </p:sp>
      <p:sp>
        <p:nvSpPr>
          <p:cNvPr id="9" name="TextBox 8"/>
          <p:cNvSpPr txBox="1"/>
          <p:nvPr/>
        </p:nvSpPr>
        <p:spPr>
          <a:xfrm>
            <a:off x="10627614" y="1769352"/>
            <a:ext cx="1385316" cy="369332"/>
          </a:xfrm>
          <a:prstGeom prst="rect">
            <a:avLst/>
          </a:prstGeom>
          <a:noFill/>
        </p:spPr>
        <p:txBody>
          <a:bodyPr wrap="square" rtlCol="0">
            <a:spAutoFit/>
          </a:bodyPr>
          <a:lstStyle/>
          <a:p>
            <a:r>
              <a:rPr lang="en-US" b="1" dirty="0" smtClean="0"/>
              <a:t>Revelation</a:t>
            </a:r>
            <a:endParaRPr lang="en-US" b="1" dirty="0"/>
          </a:p>
        </p:txBody>
      </p:sp>
      <p:sp>
        <p:nvSpPr>
          <p:cNvPr id="12" name="TextBox 11"/>
          <p:cNvSpPr txBox="1"/>
          <p:nvPr/>
        </p:nvSpPr>
        <p:spPr>
          <a:xfrm>
            <a:off x="0" y="2017920"/>
            <a:ext cx="1545336" cy="1077218"/>
          </a:xfrm>
          <a:prstGeom prst="rect">
            <a:avLst/>
          </a:prstGeom>
          <a:noFill/>
        </p:spPr>
        <p:txBody>
          <a:bodyPr wrap="square" rtlCol="0">
            <a:spAutoFit/>
          </a:bodyPr>
          <a:lstStyle/>
          <a:p>
            <a:pPr algn="ctr"/>
            <a:r>
              <a:rPr lang="en-US" sz="1600" dirty="0" smtClean="0"/>
              <a:t>Begins with Marriage (Gen. 1:27-28; 2:23-24) </a:t>
            </a:r>
            <a:endParaRPr lang="en-US" sz="1600" dirty="0"/>
          </a:p>
        </p:txBody>
      </p:sp>
      <p:sp>
        <p:nvSpPr>
          <p:cNvPr id="13" name="TextBox 12"/>
          <p:cNvSpPr txBox="1"/>
          <p:nvPr/>
        </p:nvSpPr>
        <p:spPr>
          <a:xfrm>
            <a:off x="10572750" y="2127754"/>
            <a:ext cx="1545336" cy="1077218"/>
          </a:xfrm>
          <a:prstGeom prst="rect">
            <a:avLst/>
          </a:prstGeom>
          <a:noFill/>
        </p:spPr>
        <p:txBody>
          <a:bodyPr wrap="square" rtlCol="0">
            <a:spAutoFit/>
          </a:bodyPr>
          <a:lstStyle/>
          <a:p>
            <a:pPr algn="ctr"/>
            <a:r>
              <a:rPr lang="en-US" sz="1600" dirty="0" smtClean="0"/>
              <a:t>Ends with Marriage (Rev. 19:6-10; 21:2-3) </a:t>
            </a:r>
            <a:endParaRPr lang="en-US" sz="1600" dirty="0"/>
          </a:p>
        </p:txBody>
      </p:sp>
      <p:sp>
        <p:nvSpPr>
          <p:cNvPr id="14" name="TextBox 13"/>
          <p:cNvSpPr txBox="1"/>
          <p:nvPr/>
        </p:nvSpPr>
        <p:spPr>
          <a:xfrm>
            <a:off x="1078992" y="554550"/>
            <a:ext cx="9281160" cy="584775"/>
          </a:xfrm>
          <a:prstGeom prst="rect">
            <a:avLst/>
          </a:prstGeom>
          <a:noFill/>
        </p:spPr>
        <p:txBody>
          <a:bodyPr wrap="square" rtlCol="0">
            <a:spAutoFit/>
          </a:bodyPr>
          <a:lstStyle/>
          <a:p>
            <a:r>
              <a:rPr lang="en-US" sz="1600" dirty="0" smtClean="0"/>
              <a:t>‘“Therefore a man shall leave his father and mother…and the two shall be one flesh.” This mystery is profound, and I am saying that it refers to Christ and his church.’ Ephesians 5:31-32</a:t>
            </a:r>
            <a:endParaRPr lang="en-US" sz="1600" dirty="0"/>
          </a:p>
        </p:txBody>
      </p:sp>
      <p:sp>
        <p:nvSpPr>
          <p:cNvPr id="15" name="Text Placeholder 2"/>
          <p:cNvSpPr txBox="1">
            <a:spLocks/>
          </p:cNvSpPr>
          <p:nvPr/>
        </p:nvSpPr>
        <p:spPr>
          <a:xfrm>
            <a:off x="164591" y="3662278"/>
            <a:ext cx="3671473" cy="576262"/>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None/>
            </a:pPr>
            <a:r>
              <a:rPr lang="en-US" sz="1400" dirty="0" smtClean="0">
                <a:solidFill>
                  <a:schemeClr val="accent1"/>
                </a:solidFill>
              </a:rPr>
              <a:t>Binary Nature of Creation                              Leading to Climax (1:1-27)</a:t>
            </a:r>
          </a:p>
          <a:p>
            <a:pPr marL="231775" indent="-231775">
              <a:spcBef>
                <a:spcPts val="0"/>
              </a:spcBef>
              <a:buAutoNum type="arabicPeriod"/>
            </a:pPr>
            <a:r>
              <a:rPr lang="en-US" sz="1200" dirty="0" smtClean="0"/>
              <a:t>Heavens and Earth (1)</a:t>
            </a:r>
          </a:p>
          <a:p>
            <a:pPr marL="231775" indent="-231775">
              <a:spcBef>
                <a:spcPts val="0"/>
              </a:spcBef>
              <a:buAutoNum type="arabicPeriod"/>
            </a:pPr>
            <a:r>
              <a:rPr lang="en-US" sz="1200" dirty="0" smtClean="0"/>
              <a:t>Light/Day and Dark/Night (4,5)</a:t>
            </a:r>
          </a:p>
          <a:p>
            <a:pPr marL="231775" indent="-231775">
              <a:spcBef>
                <a:spcPts val="0"/>
              </a:spcBef>
              <a:buAutoNum type="arabicPeriod"/>
            </a:pPr>
            <a:r>
              <a:rPr lang="en-US" sz="1200" dirty="0" smtClean="0"/>
              <a:t>Clouds and Water (7-8)</a:t>
            </a:r>
          </a:p>
          <a:p>
            <a:pPr marL="231775" indent="-231775">
              <a:spcBef>
                <a:spcPts val="0"/>
              </a:spcBef>
              <a:buAutoNum type="arabicPeriod"/>
            </a:pPr>
            <a:r>
              <a:rPr lang="en-US" sz="1200" dirty="0" smtClean="0"/>
              <a:t>Land and Sea (9-10)</a:t>
            </a:r>
          </a:p>
          <a:p>
            <a:pPr marL="231775" indent="-231775">
              <a:spcBef>
                <a:spcPts val="0"/>
              </a:spcBef>
              <a:buAutoNum type="arabicPeriod"/>
            </a:pPr>
            <a:r>
              <a:rPr lang="en-US" sz="1200" dirty="0" smtClean="0"/>
              <a:t>Plants and Trees (11-12)</a:t>
            </a:r>
          </a:p>
          <a:p>
            <a:pPr marL="231775" indent="-231775">
              <a:spcBef>
                <a:spcPts val="0"/>
              </a:spcBef>
              <a:buAutoNum type="arabicPeriod"/>
            </a:pPr>
            <a:r>
              <a:rPr lang="en-US" sz="1200" dirty="0" smtClean="0"/>
              <a:t>Sun and Moon (16)</a:t>
            </a:r>
          </a:p>
          <a:p>
            <a:pPr marL="231775" indent="-231775">
              <a:spcBef>
                <a:spcPts val="0"/>
              </a:spcBef>
              <a:buAutoNum type="arabicPeriod"/>
            </a:pPr>
            <a:r>
              <a:rPr lang="en-US" sz="1200" dirty="0" smtClean="0"/>
              <a:t>Fish and Birds (20-21)</a:t>
            </a:r>
          </a:p>
          <a:p>
            <a:pPr marL="231775" indent="-231775">
              <a:spcBef>
                <a:spcPts val="0"/>
              </a:spcBef>
              <a:buAutoNum type="arabicPeriod"/>
            </a:pPr>
            <a:r>
              <a:rPr lang="en-US" sz="1200" dirty="0" smtClean="0"/>
              <a:t>Farm and Wild Animals (24-25)</a:t>
            </a:r>
          </a:p>
          <a:p>
            <a:pPr marL="231775" indent="-231775">
              <a:spcBef>
                <a:spcPts val="0"/>
              </a:spcBef>
              <a:buAutoNum type="arabicPeriod"/>
            </a:pPr>
            <a:r>
              <a:rPr lang="en-US" sz="1200" dirty="0" smtClean="0"/>
              <a:t>Human: Male and Female (27)</a:t>
            </a:r>
          </a:p>
          <a:p>
            <a:pPr marL="0" indent="0">
              <a:spcBef>
                <a:spcPts val="0"/>
              </a:spcBef>
              <a:buNone/>
            </a:pPr>
            <a:endParaRPr lang="en-US" sz="1200" dirty="0"/>
          </a:p>
          <a:p>
            <a:pPr marL="0" indent="0">
              <a:spcBef>
                <a:spcPts val="0"/>
              </a:spcBef>
              <a:buNone/>
            </a:pPr>
            <a:r>
              <a:rPr lang="en-US" sz="1200" dirty="0"/>
              <a:t>Humanity is one as male and female: “male and female he created” (1:27); and “they become one flesh” (2:24)</a:t>
            </a:r>
          </a:p>
          <a:p>
            <a:pPr marL="0" indent="0">
              <a:spcBef>
                <a:spcPts val="0"/>
              </a:spcBef>
              <a:buNone/>
            </a:pPr>
            <a:endParaRPr lang="en-US" sz="1200" dirty="0"/>
          </a:p>
          <a:p>
            <a:pPr marL="0" indent="0">
              <a:buNone/>
            </a:pPr>
            <a:endParaRPr lang="en-US" sz="1400" dirty="0">
              <a:solidFill>
                <a:schemeClr val="accent1"/>
              </a:solidFill>
            </a:endParaRPr>
          </a:p>
        </p:txBody>
      </p:sp>
      <p:sp>
        <p:nvSpPr>
          <p:cNvPr id="16" name="TextBox 15"/>
          <p:cNvSpPr txBox="1"/>
          <p:nvPr/>
        </p:nvSpPr>
        <p:spPr>
          <a:xfrm>
            <a:off x="1273645" y="1241084"/>
            <a:ext cx="1435608" cy="1169551"/>
          </a:xfrm>
          <a:prstGeom prst="rect">
            <a:avLst/>
          </a:prstGeom>
          <a:noFill/>
        </p:spPr>
        <p:txBody>
          <a:bodyPr wrap="square" rtlCol="0">
            <a:spAutoFit/>
          </a:bodyPr>
          <a:lstStyle/>
          <a:p>
            <a:pPr algn="ctr"/>
            <a:r>
              <a:rPr lang="en-US" sz="1400" dirty="0" smtClean="0">
                <a:solidFill>
                  <a:schemeClr val="accent1"/>
                </a:solidFill>
              </a:rPr>
              <a:t>Circumcision: Physical Sign of Covenant </a:t>
            </a:r>
            <a:r>
              <a:rPr lang="en-US" sz="1400" dirty="0" smtClean="0"/>
              <a:t>Genesis 17: 13-14</a:t>
            </a:r>
            <a:endParaRPr lang="en-US" sz="1400" dirty="0">
              <a:solidFill>
                <a:schemeClr val="accent1"/>
              </a:solidFill>
            </a:endParaRPr>
          </a:p>
        </p:txBody>
      </p:sp>
      <p:sp>
        <p:nvSpPr>
          <p:cNvPr id="17" name="TextBox 16"/>
          <p:cNvSpPr txBox="1"/>
          <p:nvPr/>
        </p:nvSpPr>
        <p:spPr>
          <a:xfrm>
            <a:off x="1924358" y="2376197"/>
            <a:ext cx="2203626" cy="954107"/>
          </a:xfrm>
          <a:prstGeom prst="rect">
            <a:avLst/>
          </a:prstGeom>
          <a:noFill/>
        </p:spPr>
        <p:txBody>
          <a:bodyPr wrap="square" rtlCol="0">
            <a:spAutoFit/>
          </a:bodyPr>
          <a:lstStyle/>
          <a:p>
            <a:pPr algn="ctr"/>
            <a:r>
              <a:rPr lang="en-US" sz="1400" dirty="0" err="1" smtClean="0">
                <a:solidFill>
                  <a:schemeClr val="accent1"/>
                </a:solidFill>
              </a:rPr>
              <a:t>Porneia</a:t>
            </a:r>
            <a:r>
              <a:rPr lang="en-US" sz="1400" dirty="0" smtClean="0">
                <a:solidFill>
                  <a:schemeClr val="accent1"/>
                </a:solidFill>
              </a:rPr>
              <a:t>:  Sexual Sins Prohibited for Jews and Gentiles:   </a:t>
            </a:r>
            <a:r>
              <a:rPr lang="en-US" sz="1400" dirty="0" smtClean="0"/>
              <a:t>Leviticus 18:6-30; 20:10-16</a:t>
            </a:r>
            <a:endParaRPr lang="en-US" sz="1400" dirty="0">
              <a:solidFill>
                <a:schemeClr val="accent1"/>
              </a:solidFill>
            </a:endParaRPr>
          </a:p>
        </p:txBody>
      </p:sp>
      <p:sp>
        <p:nvSpPr>
          <p:cNvPr id="18" name="TextBox 17"/>
          <p:cNvSpPr txBox="1"/>
          <p:nvPr/>
        </p:nvSpPr>
        <p:spPr>
          <a:xfrm>
            <a:off x="2799849" y="1243806"/>
            <a:ext cx="1816150" cy="1169551"/>
          </a:xfrm>
          <a:prstGeom prst="rect">
            <a:avLst/>
          </a:prstGeom>
          <a:noFill/>
        </p:spPr>
        <p:txBody>
          <a:bodyPr wrap="square" rtlCol="0">
            <a:spAutoFit/>
          </a:bodyPr>
          <a:lstStyle/>
          <a:p>
            <a:pPr algn="ctr"/>
            <a:r>
              <a:rPr lang="en-US" sz="1400" dirty="0" smtClean="0">
                <a:solidFill>
                  <a:schemeClr val="accent1"/>
                </a:solidFill>
              </a:rPr>
              <a:t>The Song of Solomon                         (and Tobit):                  </a:t>
            </a:r>
            <a:r>
              <a:rPr lang="en-US" sz="1400" dirty="0" smtClean="0"/>
              <a:t>The Redemption                     of Sex</a:t>
            </a:r>
            <a:endParaRPr lang="en-US" sz="1400" dirty="0">
              <a:solidFill>
                <a:schemeClr val="accent1"/>
              </a:solidFill>
            </a:endParaRPr>
          </a:p>
        </p:txBody>
      </p:sp>
      <p:sp>
        <p:nvSpPr>
          <p:cNvPr id="19" name="TextBox 18"/>
          <p:cNvSpPr txBox="1"/>
          <p:nvPr/>
        </p:nvSpPr>
        <p:spPr>
          <a:xfrm>
            <a:off x="3919914" y="2376196"/>
            <a:ext cx="2677803" cy="954107"/>
          </a:xfrm>
          <a:prstGeom prst="rect">
            <a:avLst/>
          </a:prstGeom>
          <a:noFill/>
        </p:spPr>
        <p:txBody>
          <a:bodyPr wrap="square" rtlCol="0">
            <a:spAutoFit/>
          </a:bodyPr>
          <a:lstStyle/>
          <a:p>
            <a:pPr algn="ctr"/>
            <a:r>
              <a:rPr lang="en-US" sz="1400" dirty="0" smtClean="0">
                <a:solidFill>
                  <a:schemeClr val="accent1"/>
                </a:solidFill>
              </a:rPr>
              <a:t>Jesus’ Teaching on Marriage, Sex, Celibacy/     No Sex in Heaven:                  </a:t>
            </a:r>
            <a:r>
              <a:rPr lang="en-US" sz="1400" dirty="0" smtClean="0"/>
              <a:t>          Matthew 19:1-12; 22:30</a:t>
            </a:r>
            <a:endParaRPr lang="en-US" sz="1400" dirty="0">
              <a:solidFill>
                <a:schemeClr val="accent1"/>
              </a:solidFill>
            </a:endParaRPr>
          </a:p>
        </p:txBody>
      </p:sp>
      <p:sp>
        <p:nvSpPr>
          <p:cNvPr id="20" name="TextBox 19"/>
          <p:cNvSpPr txBox="1"/>
          <p:nvPr/>
        </p:nvSpPr>
        <p:spPr>
          <a:xfrm>
            <a:off x="4507554" y="1241084"/>
            <a:ext cx="2192197" cy="954107"/>
          </a:xfrm>
          <a:prstGeom prst="rect">
            <a:avLst/>
          </a:prstGeom>
          <a:noFill/>
        </p:spPr>
        <p:txBody>
          <a:bodyPr wrap="square" rtlCol="0">
            <a:spAutoFit/>
          </a:bodyPr>
          <a:lstStyle/>
          <a:p>
            <a:pPr algn="ctr"/>
            <a:r>
              <a:rPr lang="en-US" sz="1400" dirty="0" err="1" smtClean="0">
                <a:solidFill>
                  <a:schemeClr val="accent1"/>
                </a:solidFill>
              </a:rPr>
              <a:t>Porneia</a:t>
            </a:r>
            <a:r>
              <a:rPr lang="en-US" sz="1400" dirty="0" smtClean="0">
                <a:solidFill>
                  <a:schemeClr val="accent1"/>
                </a:solidFill>
              </a:rPr>
              <a:t>:  Sexual Sins Prohibited for Jew and Gentile Christians:   </a:t>
            </a:r>
            <a:r>
              <a:rPr lang="en-US" sz="1400" dirty="0" smtClean="0"/>
              <a:t>Acts 15:28-29</a:t>
            </a:r>
            <a:endParaRPr lang="en-US" sz="1400" dirty="0">
              <a:solidFill>
                <a:schemeClr val="accent1"/>
              </a:solidFill>
            </a:endParaRPr>
          </a:p>
        </p:txBody>
      </p:sp>
      <p:sp>
        <p:nvSpPr>
          <p:cNvPr id="21" name="TextBox 20"/>
          <p:cNvSpPr txBox="1"/>
          <p:nvPr/>
        </p:nvSpPr>
        <p:spPr>
          <a:xfrm>
            <a:off x="6383925" y="2376195"/>
            <a:ext cx="2146057" cy="954107"/>
          </a:xfrm>
          <a:prstGeom prst="rect">
            <a:avLst/>
          </a:prstGeom>
          <a:noFill/>
        </p:spPr>
        <p:txBody>
          <a:bodyPr wrap="square" rtlCol="0">
            <a:spAutoFit/>
          </a:bodyPr>
          <a:lstStyle/>
          <a:p>
            <a:pPr algn="ctr"/>
            <a:r>
              <a:rPr lang="en-US" sz="1400" dirty="0" smtClean="0">
                <a:solidFill>
                  <a:schemeClr val="accent1"/>
                </a:solidFill>
              </a:rPr>
              <a:t>Homosexual Practice: “Sacrament of Ingratitude”                     </a:t>
            </a:r>
            <a:r>
              <a:rPr lang="en-US" sz="1400" dirty="0" smtClean="0"/>
              <a:t>Romans 1:17-31</a:t>
            </a:r>
            <a:endParaRPr lang="en-US" sz="1400" dirty="0"/>
          </a:p>
        </p:txBody>
      </p:sp>
      <p:sp>
        <p:nvSpPr>
          <p:cNvPr id="22" name="TextBox 21"/>
          <p:cNvSpPr txBox="1"/>
          <p:nvPr/>
        </p:nvSpPr>
        <p:spPr>
          <a:xfrm>
            <a:off x="6719287" y="1206645"/>
            <a:ext cx="2192197" cy="1169551"/>
          </a:xfrm>
          <a:prstGeom prst="rect">
            <a:avLst/>
          </a:prstGeom>
          <a:noFill/>
        </p:spPr>
        <p:txBody>
          <a:bodyPr wrap="square" rtlCol="0">
            <a:spAutoFit/>
          </a:bodyPr>
          <a:lstStyle/>
          <a:p>
            <a:pPr algn="ctr"/>
            <a:r>
              <a:rPr lang="en-US" sz="1400" dirty="0" smtClean="0">
                <a:solidFill>
                  <a:schemeClr val="accent1"/>
                </a:solidFill>
              </a:rPr>
              <a:t>Sexual Organs Belong to God First and then to Spouse:                                           </a:t>
            </a:r>
            <a:r>
              <a:rPr lang="en-US" sz="1400" dirty="0" smtClean="0"/>
              <a:t>I Corinthians 6:12-18; 7:1-16, 25-40</a:t>
            </a:r>
            <a:endParaRPr lang="en-US" sz="1400" dirty="0"/>
          </a:p>
        </p:txBody>
      </p:sp>
      <p:sp>
        <p:nvSpPr>
          <p:cNvPr id="23" name="TextBox 22"/>
          <p:cNvSpPr txBox="1"/>
          <p:nvPr/>
        </p:nvSpPr>
        <p:spPr>
          <a:xfrm>
            <a:off x="8707246" y="1206645"/>
            <a:ext cx="2002539" cy="738664"/>
          </a:xfrm>
          <a:prstGeom prst="rect">
            <a:avLst/>
          </a:prstGeom>
          <a:noFill/>
        </p:spPr>
        <p:txBody>
          <a:bodyPr wrap="square" rtlCol="0">
            <a:spAutoFit/>
          </a:bodyPr>
          <a:lstStyle/>
          <a:p>
            <a:pPr algn="ctr"/>
            <a:r>
              <a:rPr lang="en-US" sz="1400" dirty="0" smtClean="0">
                <a:solidFill>
                  <a:schemeClr val="accent1"/>
                </a:solidFill>
              </a:rPr>
              <a:t>The Meaning of Marriage and Sex:                                           </a:t>
            </a:r>
            <a:r>
              <a:rPr lang="en-US" sz="1400" dirty="0" smtClean="0"/>
              <a:t>Ephesians 5:31-32</a:t>
            </a:r>
            <a:endParaRPr lang="en-US" sz="1400" dirty="0"/>
          </a:p>
        </p:txBody>
      </p:sp>
      <p:sp>
        <p:nvSpPr>
          <p:cNvPr id="24" name="TextBox 23"/>
          <p:cNvSpPr txBox="1"/>
          <p:nvPr/>
        </p:nvSpPr>
        <p:spPr>
          <a:xfrm>
            <a:off x="8273720" y="2405520"/>
            <a:ext cx="2192197" cy="738664"/>
          </a:xfrm>
          <a:prstGeom prst="rect">
            <a:avLst/>
          </a:prstGeom>
          <a:noFill/>
        </p:spPr>
        <p:txBody>
          <a:bodyPr wrap="square" rtlCol="0">
            <a:spAutoFit/>
          </a:bodyPr>
          <a:lstStyle/>
          <a:p>
            <a:pPr algn="ctr"/>
            <a:r>
              <a:rPr lang="en-US" sz="1400" dirty="0" smtClean="0">
                <a:solidFill>
                  <a:schemeClr val="accent1"/>
                </a:solidFill>
              </a:rPr>
              <a:t>The First Work of the Flesh: Sexual Sin                                         </a:t>
            </a:r>
            <a:r>
              <a:rPr lang="en-US" sz="1400" dirty="0" smtClean="0"/>
              <a:t>Galatians 5:19</a:t>
            </a:r>
            <a:endParaRPr lang="en-US" sz="1400" dirty="0"/>
          </a:p>
        </p:txBody>
      </p:sp>
      <p:sp>
        <p:nvSpPr>
          <p:cNvPr id="25" name="Text Placeholder 2"/>
          <p:cNvSpPr txBox="1">
            <a:spLocks/>
          </p:cNvSpPr>
          <p:nvPr/>
        </p:nvSpPr>
        <p:spPr>
          <a:xfrm>
            <a:off x="3722377" y="3703532"/>
            <a:ext cx="4217428" cy="181005"/>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None/>
            </a:pPr>
            <a:r>
              <a:rPr lang="en-US" sz="1400" dirty="0" smtClean="0">
                <a:solidFill>
                  <a:schemeClr val="accent1"/>
                </a:solidFill>
              </a:rPr>
              <a:t>The Incarnation: Christ’s Full Humanity </a:t>
            </a:r>
          </a:p>
          <a:p>
            <a:pPr marL="173038" indent="-173038">
              <a:spcBef>
                <a:spcPts val="0"/>
              </a:spcBef>
              <a:buFont typeface="+mj-lt"/>
              <a:buAutoNum type="arabicPeriod"/>
            </a:pPr>
            <a:r>
              <a:rPr lang="en-US" sz="1200" dirty="0" smtClean="0"/>
              <a:t>The Son Became like Us in Our Sexuality – His Body Is Biologically Sexed </a:t>
            </a:r>
          </a:p>
          <a:p>
            <a:pPr marL="512762" indent="-171450">
              <a:spcBef>
                <a:spcPts val="0"/>
              </a:spcBef>
              <a:buFont typeface="Wingdings" panose="05000000000000000000" pitchFamily="2" charset="2"/>
              <a:buChar char="Ø"/>
            </a:pPr>
            <a:r>
              <a:rPr lang="en-US" sz="1200" dirty="0" smtClean="0"/>
              <a:t> </a:t>
            </a:r>
            <a:r>
              <a:rPr lang="en-US" sz="1200" dirty="0"/>
              <a:t>He Took on Sexual Difference </a:t>
            </a:r>
          </a:p>
          <a:p>
            <a:pPr marL="512762" indent="-171450">
              <a:spcBef>
                <a:spcPts val="0"/>
              </a:spcBef>
              <a:buFont typeface="Wingdings" panose="05000000000000000000" pitchFamily="2" charset="2"/>
              <a:buChar char="Ø"/>
            </a:pPr>
            <a:r>
              <a:rPr lang="en-US" sz="1200" dirty="0"/>
              <a:t> He Took on Gender related to His Biological Sex</a:t>
            </a:r>
          </a:p>
          <a:p>
            <a:pPr marL="512762" indent="-171450">
              <a:spcBef>
                <a:spcPts val="0"/>
              </a:spcBef>
              <a:buFont typeface="Wingdings" panose="05000000000000000000" pitchFamily="2" charset="2"/>
              <a:buChar char="Ø"/>
            </a:pPr>
            <a:r>
              <a:rPr lang="en-US" sz="1200" dirty="0"/>
              <a:t> The Incarnation Affirms the Basic Binary Sexuality of Humanity by becoming Male</a:t>
            </a:r>
          </a:p>
          <a:p>
            <a:pPr marL="173038" indent="-173038">
              <a:spcBef>
                <a:spcPts val="0"/>
              </a:spcBef>
              <a:buFont typeface="+mj-lt"/>
              <a:buAutoNum type="arabicPeriod" startAt="2"/>
            </a:pPr>
            <a:r>
              <a:rPr lang="en-US" sz="1200" dirty="0"/>
              <a:t>He Embraces His Mother’s Womb – The Female Sex Is Embraced in Incarnation</a:t>
            </a:r>
          </a:p>
          <a:p>
            <a:pPr marL="627063" indent="-285750">
              <a:spcBef>
                <a:spcPts val="0"/>
              </a:spcBef>
              <a:buFont typeface="Wingdings" panose="05000000000000000000" pitchFamily="2" charset="2"/>
              <a:buChar char="Ø"/>
            </a:pPr>
            <a:r>
              <a:rPr lang="en-US" sz="1200" dirty="0"/>
              <a:t>There Is no Male sexuality without Female – Can’t Grasp Jesus Sexuality without Mary’s </a:t>
            </a:r>
          </a:p>
          <a:p>
            <a:pPr marL="627063" indent="-285750">
              <a:spcBef>
                <a:spcPts val="0"/>
              </a:spcBef>
              <a:buFont typeface="Wingdings" panose="05000000000000000000" pitchFamily="2" charset="2"/>
              <a:buChar char="Ø"/>
            </a:pPr>
            <a:r>
              <a:rPr lang="en-US" sz="1200" dirty="0"/>
              <a:t>Incarnation Reveals the Goodness of Our Being Biologically Sexed and the Interdependence of Being Male and Female.</a:t>
            </a:r>
          </a:p>
          <a:p>
            <a:pPr marL="0" indent="0">
              <a:spcBef>
                <a:spcPts val="0"/>
              </a:spcBef>
              <a:buNone/>
            </a:pPr>
            <a:endParaRPr lang="en-US" sz="1200" dirty="0"/>
          </a:p>
          <a:p>
            <a:pPr marL="0" indent="0">
              <a:buNone/>
            </a:pPr>
            <a:endParaRPr lang="en-US" sz="1400" dirty="0">
              <a:solidFill>
                <a:schemeClr val="accent1"/>
              </a:solidFill>
            </a:endParaRPr>
          </a:p>
        </p:txBody>
      </p:sp>
      <p:sp>
        <p:nvSpPr>
          <p:cNvPr id="27" name="Text Placeholder 2"/>
          <p:cNvSpPr txBox="1">
            <a:spLocks/>
          </p:cNvSpPr>
          <p:nvPr/>
        </p:nvSpPr>
        <p:spPr>
          <a:xfrm>
            <a:off x="8707246" y="3662278"/>
            <a:ext cx="4716986" cy="576262"/>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None/>
            </a:pPr>
            <a:r>
              <a:rPr lang="en-US" sz="1400" dirty="0" smtClean="0">
                <a:solidFill>
                  <a:schemeClr val="accent1"/>
                </a:solidFill>
              </a:rPr>
              <a:t>Marriage and Sex as a Sign</a:t>
            </a:r>
          </a:p>
          <a:p>
            <a:pPr marL="173038" indent="-173038">
              <a:spcBef>
                <a:spcPts val="0"/>
              </a:spcBef>
              <a:buFont typeface="+mj-lt"/>
              <a:buAutoNum type="arabicPeriod"/>
            </a:pPr>
            <a:r>
              <a:rPr lang="en-US" sz="1200" dirty="0" smtClean="0">
                <a:solidFill>
                  <a:schemeClr val="tx1"/>
                </a:solidFill>
              </a:rPr>
              <a:t>The Sign of the Union Between                                               Christ and the Church.</a:t>
            </a:r>
          </a:p>
          <a:p>
            <a:pPr indent="-169863">
              <a:spcBef>
                <a:spcPts val="0"/>
              </a:spcBef>
              <a:buFont typeface="Wingdings" panose="05000000000000000000" pitchFamily="2" charset="2"/>
              <a:buChar char="Ø"/>
            </a:pPr>
            <a:r>
              <a:rPr lang="en-US" sz="1200" dirty="0" smtClean="0">
                <a:solidFill>
                  <a:schemeClr val="tx1"/>
                </a:solidFill>
              </a:rPr>
              <a:t>Sign of Christ’s Fruitful Love of Church</a:t>
            </a:r>
          </a:p>
          <a:p>
            <a:pPr indent="-169863">
              <a:spcBef>
                <a:spcPts val="0"/>
              </a:spcBef>
              <a:buFont typeface="Wingdings" panose="05000000000000000000" pitchFamily="2" charset="2"/>
              <a:buChar char="Ø"/>
            </a:pPr>
            <a:r>
              <a:rPr lang="en-US" sz="1200" dirty="0" smtClean="0">
                <a:solidFill>
                  <a:schemeClr val="tx1"/>
                </a:solidFill>
              </a:rPr>
              <a:t>Sign of the Christ’s Final                                  Consummation with Church </a:t>
            </a:r>
          </a:p>
          <a:p>
            <a:pPr marL="228600" indent="-228600">
              <a:spcBef>
                <a:spcPts val="0"/>
              </a:spcBef>
              <a:buFont typeface="+mj-lt"/>
              <a:buAutoNum type="arabicPeriod" startAt="2"/>
            </a:pPr>
            <a:r>
              <a:rPr lang="en-US" sz="1200" dirty="0" smtClean="0">
                <a:solidFill>
                  <a:schemeClr val="tx1"/>
                </a:solidFill>
              </a:rPr>
              <a:t>The Sign of Divine Faithfulness</a:t>
            </a:r>
          </a:p>
          <a:p>
            <a:pPr indent="-169863">
              <a:spcBef>
                <a:spcPts val="0"/>
              </a:spcBef>
              <a:buFont typeface="Wingdings" panose="05000000000000000000" pitchFamily="2" charset="2"/>
              <a:buChar char="Ø"/>
            </a:pPr>
            <a:r>
              <a:rPr lang="en-US" sz="1200" dirty="0" smtClean="0">
                <a:solidFill>
                  <a:schemeClr val="tx1"/>
                </a:solidFill>
              </a:rPr>
              <a:t>Celibacy of God’s Supremacy                                          and Humanity’s Ultimate Desire</a:t>
            </a:r>
          </a:p>
          <a:p>
            <a:pPr indent="-169863">
              <a:spcBef>
                <a:spcPts val="0"/>
              </a:spcBef>
              <a:buFont typeface="Wingdings" panose="05000000000000000000" pitchFamily="2" charset="2"/>
              <a:buChar char="Ø"/>
            </a:pPr>
            <a:r>
              <a:rPr lang="en-US" sz="1200" dirty="0" smtClean="0">
                <a:solidFill>
                  <a:schemeClr val="tx1"/>
                </a:solidFill>
              </a:rPr>
              <a:t> God’s Faithfulness to Church</a:t>
            </a:r>
          </a:p>
          <a:p>
            <a:pPr marL="228600" indent="-228600">
              <a:spcBef>
                <a:spcPts val="0"/>
              </a:spcBef>
              <a:buFont typeface="+mj-lt"/>
              <a:buAutoNum type="arabicPeriod" startAt="3"/>
            </a:pPr>
            <a:r>
              <a:rPr lang="en-US" sz="1200" dirty="0">
                <a:solidFill>
                  <a:schemeClr val="tx1"/>
                </a:solidFill>
              </a:rPr>
              <a:t> </a:t>
            </a:r>
            <a:r>
              <a:rPr lang="en-US" sz="1200" dirty="0" smtClean="0">
                <a:solidFill>
                  <a:schemeClr val="tx1"/>
                </a:solidFill>
              </a:rPr>
              <a:t>The Sign of the Trinity</a:t>
            </a:r>
          </a:p>
          <a:p>
            <a:pPr indent="-169863">
              <a:spcBef>
                <a:spcPts val="0"/>
              </a:spcBef>
              <a:buFont typeface="Wingdings" panose="05000000000000000000" pitchFamily="2" charset="2"/>
              <a:buChar char="Ø"/>
            </a:pPr>
            <a:r>
              <a:rPr lang="en-US" sz="1200" dirty="0"/>
              <a:t>Sign of the Plurality of Persons </a:t>
            </a:r>
            <a:r>
              <a:rPr lang="en-US" sz="1200" dirty="0" smtClean="0"/>
              <a:t>                                                  with </a:t>
            </a:r>
            <a:r>
              <a:rPr lang="en-US" sz="1200" dirty="0"/>
              <a:t>completion in Each Other</a:t>
            </a:r>
          </a:p>
          <a:p>
            <a:pPr indent="-169863">
              <a:spcBef>
                <a:spcPts val="0"/>
              </a:spcBef>
              <a:buFont typeface="Wingdings" panose="05000000000000000000" pitchFamily="2" charset="2"/>
              <a:buChar char="Ø"/>
            </a:pPr>
            <a:r>
              <a:rPr lang="en-US" sz="1200" dirty="0"/>
              <a:t>Sign of </a:t>
            </a:r>
            <a:r>
              <a:rPr lang="en-US" sz="1200" dirty="0" smtClean="0"/>
              <a:t>Communion </a:t>
            </a:r>
            <a:r>
              <a:rPr lang="en-US" sz="1200" dirty="0"/>
              <a:t>of Persons in Love</a:t>
            </a:r>
          </a:p>
          <a:p>
            <a:pPr indent="-169863">
              <a:spcBef>
                <a:spcPts val="0"/>
              </a:spcBef>
              <a:buFont typeface="Wingdings" panose="05000000000000000000" pitchFamily="2" charset="2"/>
              <a:buChar char="Ø"/>
            </a:pPr>
            <a:r>
              <a:rPr lang="en-US" sz="1200" dirty="0"/>
              <a:t>Sign of </a:t>
            </a:r>
            <a:r>
              <a:rPr lang="en-US" sz="1200" dirty="0" smtClean="0"/>
              <a:t>Generative </a:t>
            </a:r>
            <a:r>
              <a:rPr lang="en-US" sz="1200" dirty="0"/>
              <a:t>Nature of Love </a:t>
            </a:r>
          </a:p>
          <a:p>
            <a:pPr marL="0" indent="0">
              <a:spcBef>
                <a:spcPts val="0"/>
              </a:spcBef>
              <a:buNone/>
            </a:pPr>
            <a:endParaRPr lang="en-US" sz="1200" dirty="0">
              <a:solidFill>
                <a:schemeClr val="accent1"/>
              </a:solidFill>
            </a:endParaRPr>
          </a:p>
        </p:txBody>
      </p:sp>
    </p:spTree>
    <p:extLst>
      <p:ext uri="{BB962C8B-B14F-4D97-AF65-F5344CB8AC3E}">
        <p14:creationId xmlns:p14="http://schemas.microsoft.com/office/powerpoint/2010/main" val="21860923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1218523"/>
            <a:ext cx="8825660" cy="1822514"/>
          </a:xfrm>
        </p:spPr>
        <p:txBody>
          <a:bodyPr/>
          <a:lstStyle/>
          <a:p>
            <a:r>
              <a:rPr lang="en-US" dirty="0" smtClean="0"/>
              <a:t>I. </a:t>
            </a:r>
            <a:r>
              <a:rPr lang="en-US" sz="6000" dirty="0" smtClean="0"/>
              <a:t>The Issue of Identity </a:t>
            </a:r>
            <a:endParaRPr lang="en-US" sz="6000" dirty="0"/>
          </a:p>
        </p:txBody>
      </p:sp>
      <p:sp>
        <p:nvSpPr>
          <p:cNvPr id="3" name="Text Placeholder 2"/>
          <p:cNvSpPr>
            <a:spLocks noGrp="1"/>
          </p:cNvSpPr>
          <p:nvPr>
            <p:ph type="body" idx="1"/>
          </p:nvPr>
        </p:nvSpPr>
        <p:spPr/>
        <p:txBody>
          <a:bodyPr>
            <a:normAutofit/>
          </a:bodyPr>
          <a:lstStyle/>
          <a:p>
            <a:endParaRPr lang="en-US" sz="3600" dirty="0"/>
          </a:p>
        </p:txBody>
      </p:sp>
    </p:spTree>
    <p:extLst>
      <p:ext uri="{BB962C8B-B14F-4D97-AF65-F5344CB8AC3E}">
        <p14:creationId xmlns:p14="http://schemas.microsoft.com/office/powerpoint/2010/main" val="20421852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949166" cy="706964"/>
          </a:xfrm>
        </p:spPr>
        <p:txBody>
          <a:bodyPr/>
          <a:lstStyle/>
          <a:p>
            <a:pPr marL="347663" indent="-347663"/>
            <a:r>
              <a:rPr lang="en-US" dirty="0" smtClean="0"/>
              <a:t>II. People Don’t Choose Their Attraction and Orientation</a:t>
            </a:r>
            <a:endParaRPr lang="en-US" dirty="0"/>
          </a:p>
        </p:txBody>
      </p:sp>
      <p:sp>
        <p:nvSpPr>
          <p:cNvPr id="3" name="Content Placeholder 2"/>
          <p:cNvSpPr>
            <a:spLocks noGrp="1"/>
          </p:cNvSpPr>
          <p:nvPr>
            <p:ph idx="1"/>
          </p:nvPr>
        </p:nvSpPr>
        <p:spPr/>
        <p:txBody>
          <a:bodyPr>
            <a:normAutofit/>
          </a:bodyPr>
          <a:lstStyle/>
          <a:p>
            <a:pPr marL="0" indent="0">
              <a:buNone/>
            </a:pPr>
            <a:r>
              <a:rPr lang="en-US" sz="2800" dirty="0" smtClean="0">
                <a:solidFill>
                  <a:schemeClr val="accent1"/>
                </a:solidFill>
              </a:rPr>
              <a:t>People Arrive at their Sexual Attractions/ Orientations through Many Different Ways:</a:t>
            </a:r>
          </a:p>
          <a:p>
            <a:pPr marL="514350" indent="-514350">
              <a:buFont typeface="+mj-lt"/>
              <a:buAutoNum type="arabicPeriod"/>
            </a:pPr>
            <a:r>
              <a:rPr lang="en-US" sz="2800" dirty="0" smtClean="0">
                <a:solidFill>
                  <a:schemeClr val="tx1"/>
                </a:solidFill>
              </a:rPr>
              <a:t>Biology</a:t>
            </a:r>
          </a:p>
          <a:p>
            <a:pPr marL="514350" indent="-514350">
              <a:buFont typeface="+mj-lt"/>
              <a:buAutoNum type="arabicPeriod"/>
            </a:pPr>
            <a:r>
              <a:rPr lang="en-US" sz="2800" dirty="0" smtClean="0">
                <a:solidFill>
                  <a:schemeClr val="tx1"/>
                </a:solidFill>
              </a:rPr>
              <a:t>Childhood Experiences</a:t>
            </a:r>
          </a:p>
          <a:p>
            <a:pPr marL="514350" indent="-514350">
              <a:buFont typeface="+mj-lt"/>
              <a:buAutoNum type="arabicPeriod"/>
            </a:pPr>
            <a:r>
              <a:rPr lang="en-US" sz="2800" dirty="0" smtClean="0">
                <a:solidFill>
                  <a:schemeClr val="tx1"/>
                </a:solidFill>
              </a:rPr>
              <a:t>Environmental</a:t>
            </a:r>
          </a:p>
          <a:p>
            <a:pPr marL="514350" indent="-514350">
              <a:buFont typeface="+mj-lt"/>
              <a:buAutoNum type="arabicPeriod"/>
            </a:pPr>
            <a:r>
              <a:rPr lang="en-US" sz="2800" dirty="0" smtClean="0">
                <a:solidFill>
                  <a:schemeClr val="tx1"/>
                </a:solidFill>
              </a:rPr>
              <a:t>Adult Experiences  </a:t>
            </a:r>
          </a:p>
          <a:p>
            <a:pPr marL="514350" indent="-514350">
              <a:buFont typeface="+mj-lt"/>
              <a:buAutoNum type="arabicPeriod"/>
            </a:pPr>
            <a:endParaRPr lang="en-US" sz="2800" dirty="0" smtClean="0">
              <a:solidFill>
                <a:schemeClr val="tx1"/>
              </a:solidFill>
            </a:endParaRPr>
          </a:p>
          <a:p>
            <a:pPr marL="0" indent="0">
              <a:buNone/>
            </a:pPr>
            <a:endParaRPr lang="en-US" sz="2400" b="1" dirty="0" smtClean="0"/>
          </a:p>
        </p:txBody>
      </p:sp>
    </p:spTree>
    <p:extLst>
      <p:ext uri="{BB962C8B-B14F-4D97-AF65-F5344CB8AC3E}">
        <p14:creationId xmlns:p14="http://schemas.microsoft.com/office/powerpoint/2010/main" val="3465449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949166" cy="706964"/>
          </a:xfrm>
        </p:spPr>
        <p:txBody>
          <a:bodyPr/>
          <a:lstStyle/>
          <a:p>
            <a:pPr marL="347663" indent="-347663"/>
            <a:r>
              <a:rPr lang="en-US" dirty="0" smtClean="0"/>
              <a:t>III. Prepare Another Script</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sz="2800" dirty="0" smtClean="0">
                <a:solidFill>
                  <a:schemeClr val="accent1"/>
                </a:solidFill>
              </a:rPr>
              <a:t>The LGBTQ Script:</a:t>
            </a:r>
            <a:endParaRPr lang="en-US" sz="2800" dirty="0" smtClean="0">
              <a:solidFill>
                <a:schemeClr val="tx1"/>
              </a:solidFill>
            </a:endParaRPr>
          </a:p>
          <a:p>
            <a:pPr marL="514350" indent="-514350">
              <a:buFont typeface="+mj-lt"/>
              <a:buAutoNum type="arabicPeriod"/>
            </a:pPr>
            <a:r>
              <a:rPr lang="en-US" sz="2800" dirty="0" smtClean="0">
                <a:solidFill>
                  <a:schemeClr val="tx1"/>
                </a:solidFill>
              </a:rPr>
              <a:t>Sexual attraction signals a naturally occurring (intended by God) distinction.</a:t>
            </a:r>
          </a:p>
          <a:p>
            <a:pPr marL="514350" indent="-514350">
              <a:buFont typeface="+mj-lt"/>
              <a:buAutoNum type="arabicPeriod"/>
            </a:pPr>
            <a:r>
              <a:rPr lang="en-US" sz="2800" dirty="0" smtClean="0">
                <a:solidFill>
                  <a:schemeClr val="tx1"/>
                </a:solidFill>
              </a:rPr>
              <a:t>Sexual attraction is the way you know who you really are as a person.</a:t>
            </a:r>
          </a:p>
          <a:p>
            <a:pPr marL="514350" indent="-514350">
              <a:buFont typeface="+mj-lt"/>
              <a:buAutoNum type="arabicPeriod"/>
            </a:pPr>
            <a:r>
              <a:rPr lang="en-US" sz="2800" dirty="0" smtClean="0">
                <a:solidFill>
                  <a:schemeClr val="tx1"/>
                </a:solidFill>
              </a:rPr>
              <a:t>Sexual attraction is at the core of who you are.</a:t>
            </a:r>
          </a:p>
          <a:p>
            <a:pPr marL="514350" indent="-514350">
              <a:buFont typeface="+mj-lt"/>
              <a:buAutoNum type="arabicPeriod"/>
            </a:pPr>
            <a:r>
              <a:rPr lang="en-US" sz="2800" dirty="0" smtClean="0">
                <a:solidFill>
                  <a:schemeClr val="tx1"/>
                </a:solidFill>
              </a:rPr>
              <a:t>Sexual behavior is an extension of that core.</a:t>
            </a:r>
          </a:p>
          <a:p>
            <a:pPr marL="514350" indent="-514350">
              <a:buFont typeface="+mj-lt"/>
              <a:buAutoNum type="arabicPeriod"/>
            </a:pPr>
            <a:r>
              <a:rPr lang="en-US" sz="2800" dirty="0" smtClean="0">
                <a:solidFill>
                  <a:schemeClr val="tx1"/>
                </a:solidFill>
              </a:rPr>
              <a:t>Self-actualization of your sexual identity is crucial for your fulfillment. </a:t>
            </a:r>
          </a:p>
          <a:p>
            <a:pPr marL="0" indent="0">
              <a:buNone/>
            </a:pPr>
            <a:r>
              <a:rPr lang="en-US" sz="2800" dirty="0">
                <a:solidFill>
                  <a:schemeClr val="tx1"/>
                </a:solidFill>
              </a:rPr>
              <a:t>	</a:t>
            </a:r>
            <a:r>
              <a:rPr lang="en-US" sz="2800" dirty="0" smtClean="0">
                <a:solidFill>
                  <a:schemeClr val="tx1"/>
                </a:solidFill>
              </a:rPr>
              <a:t>			Taken from Mark </a:t>
            </a:r>
            <a:r>
              <a:rPr lang="en-US" sz="2800" dirty="0" err="1" smtClean="0">
                <a:solidFill>
                  <a:schemeClr val="tx1"/>
                </a:solidFill>
              </a:rPr>
              <a:t>Yarhouse’s</a:t>
            </a:r>
            <a:r>
              <a:rPr lang="en-US" sz="2800" dirty="0" smtClean="0">
                <a:solidFill>
                  <a:schemeClr val="tx1"/>
                </a:solidFill>
              </a:rPr>
              <a:t> </a:t>
            </a:r>
            <a:r>
              <a:rPr lang="en-US" sz="2800" i="1" dirty="0" smtClean="0">
                <a:solidFill>
                  <a:schemeClr val="tx1"/>
                </a:solidFill>
              </a:rPr>
              <a:t>Homosexuality and the Christian</a:t>
            </a:r>
            <a:r>
              <a:rPr lang="en-US" sz="2800" dirty="0" smtClean="0">
                <a:solidFill>
                  <a:schemeClr val="tx1"/>
                </a:solidFill>
              </a:rPr>
              <a:t> </a:t>
            </a:r>
          </a:p>
          <a:p>
            <a:pPr marL="514350" indent="-514350">
              <a:buFont typeface="+mj-lt"/>
              <a:buAutoNum type="arabicPeriod"/>
            </a:pPr>
            <a:endParaRPr lang="en-US" sz="2800" dirty="0" smtClean="0">
              <a:solidFill>
                <a:schemeClr val="tx1"/>
              </a:solidFill>
            </a:endParaRPr>
          </a:p>
          <a:p>
            <a:pPr marL="0" indent="0">
              <a:buNone/>
            </a:pPr>
            <a:endParaRPr lang="en-US" sz="2400" b="1" dirty="0" smtClean="0"/>
          </a:p>
        </p:txBody>
      </p:sp>
    </p:spTree>
    <p:extLst>
      <p:ext uri="{BB962C8B-B14F-4D97-AF65-F5344CB8AC3E}">
        <p14:creationId xmlns:p14="http://schemas.microsoft.com/office/powerpoint/2010/main" val="4088041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949166" cy="706964"/>
          </a:xfrm>
        </p:spPr>
        <p:txBody>
          <a:bodyPr/>
          <a:lstStyle/>
          <a:p>
            <a:pPr marL="347663" indent="-347663"/>
            <a:r>
              <a:rPr lang="en-US" dirty="0" smtClean="0"/>
              <a:t>III. Prepare Another Script</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sz="2800" dirty="0" smtClean="0">
                <a:solidFill>
                  <a:schemeClr val="accent1"/>
                </a:solidFill>
              </a:rPr>
              <a:t>A Christian Script:</a:t>
            </a:r>
            <a:endParaRPr lang="en-US" sz="2800" dirty="0" smtClean="0">
              <a:solidFill>
                <a:schemeClr val="tx1"/>
              </a:solidFill>
            </a:endParaRPr>
          </a:p>
          <a:p>
            <a:pPr marL="514350" indent="-514350">
              <a:buFont typeface="+mj-lt"/>
              <a:buAutoNum type="arabicPeriod"/>
            </a:pPr>
            <a:r>
              <a:rPr lang="en-US" sz="2800" dirty="0" smtClean="0">
                <a:solidFill>
                  <a:schemeClr val="tx1"/>
                </a:solidFill>
              </a:rPr>
              <a:t>Sexual attraction does not signal a categorical distinction among types of persons, but is one of many human experiences that are “not the way it’s suppose to be.”</a:t>
            </a:r>
          </a:p>
          <a:p>
            <a:pPr marL="514350" indent="-514350">
              <a:buFont typeface="+mj-lt"/>
              <a:buAutoNum type="arabicPeriod"/>
            </a:pPr>
            <a:r>
              <a:rPr lang="en-US" sz="2800" dirty="0" smtClean="0">
                <a:solidFill>
                  <a:schemeClr val="tx1"/>
                </a:solidFill>
              </a:rPr>
              <a:t>Sexual attractions may be part of your experience, but they are not the defining element of your identity.</a:t>
            </a:r>
          </a:p>
          <a:p>
            <a:pPr marL="514350" indent="-514350">
              <a:buFont typeface="+mj-lt"/>
              <a:buAutoNum type="arabicPeriod"/>
            </a:pPr>
            <a:r>
              <a:rPr lang="en-US" sz="2800" dirty="0" smtClean="0">
                <a:solidFill>
                  <a:schemeClr val="tx1"/>
                </a:solidFill>
              </a:rPr>
              <a:t>You can choose to integrate your experiences of attraction into your particular identity or you can choose to center your identity around other aspects of your experience.</a:t>
            </a:r>
          </a:p>
          <a:p>
            <a:pPr marL="514350" indent="-514350">
              <a:buFont typeface="+mj-lt"/>
              <a:buAutoNum type="arabicPeriod"/>
            </a:pPr>
            <a:r>
              <a:rPr lang="en-US" sz="2800" dirty="0" smtClean="0">
                <a:solidFill>
                  <a:schemeClr val="tx1"/>
                </a:solidFill>
              </a:rPr>
              <a:t>The most compelling aspect of personhood for the Christian is one’s identity in Christ, to be a follower of Jesus Christ. </a:t>
            </a:r>
          </a:p>
          <a:p>
            <a:pPr marL="0" indent="0">
              <a:buNone/>
            </a:pPr>
            <a:r>
              <a:rPr lang="en-US" sz="2800" dirty="0">
                <a:solidFill>
                  <a:schemeClr val="tx1"/>
                </a:solidFill>
              </a:rPr>
              <a:t>	</a:t>
            </a:r>
            <a:r>
              <a:rPr lang="en-US" sz="2800" dirty="0" smtClean="0">
                <a:solidFill>
                  <a:schemeClr val="tx1"/>
                </a:solidFill>
              </a:rPr>
              <a:t>			Taken from Mark </a:t>
            </a:r>
            <a:r>
              <a:rPr lang="en-US" sz="2800" dirty="0" err="1" smtClean="0">
                <a:solidFill>
                  <a:schemeClr val="tx1"/>
                </a:solidFill>
              </a:rPr>
              <a:t>Yarhouse’s</a:t>
            </a:r>
            <a:r>
              <a:rPr lang="en-US" sz="2800" dirty="0" smtClean="0">
                <a:solidFill>
                  <a:schemeClr val="tx1"/>
                </a:solidFill>
              </a:rPr>
              <a:t> </a:t>
            </a:r>
            <a:r>
              <a:rPr lang="en-US" sz="2800" i="1" dirty="0" smtClean="0">
                <a:solidFill>
                  <a:schemeClr val="tx1"/>
                </a:solidFill>
              </a:rPr>
              <a:t>Homosexuality and the Christian</a:t>
            </a:r>
            <a:r>
              <a:rPr lang="en-US" sz="2800" dirty="0" smtClean="0">
                <a:solidFill>
                  <a:schemeClr val="tx1"/>
                </a:solidFill>
              </a:rPr>
              <a:t> </a:t>
            </a:r>
          </a:p>
          <a:p>
            <a:pPr marL="514350" indent="-514350">
              <a:buFont typeface="+mj-lt"/>
              <a:buAutoNum type="arabicPeriod"/>
            </a:pPr>
            <a:endParaRPr lang="en-US" sz="2800" dirty="0" smtClean="0">
              <a:solidFill>
                <a:schemeClr val="tx1"/>
              </a:solidFill>
            </a:endParaRPr>
          </a:p>
          <a:p>
            <a:pPr marL="0" indent="0">
              <a:buNone/>
            </a:pPr>
            <a:endParaRPr lang="en-US" sz="2400" b="1" dirty="0" smtClean="0"/>
          </a:p>
        </p:txBody>
      </p:sp>
    </p:spTree>
    <p:extLst>
      <p:ext uri="{BB962C8B-B14F-4D97-AF65-F5344CB8AC3E}">
        <p14:creationId xmlns:p14="http://schemas.microsoft.com/office/powerpoint/2010/main" val="3907325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1218523"/>
            <a:ext cx="8825660" cy="1822514"/>
          </a:xfrm>
        </p:spPr>
        <p:txBody>
          <a:bodyPr/>
          <a:lstStyle/>
          <a:p>
            <a:r>
              <a:rPr lang="en-US" dirty="0" smtClean="0"/>
              <a:t>IV. Give “Safe Space” to Share and Listen</a:t>
            </a:r>
            <a:r>
              <a:rPr lang="en-US" sz="6000" dirty="0" smtClean="0"/>
              <a:t> </a:t>
            </a:r>
            <a:endParaRPr lang="en-US" sz="6000" dirty="0"/>
          </a:p>
        </p:txBody>
      </p:sp>
      <p:sp>
        <p:nvSpPr>
          <p:cNvPr id="3" name="Text Placeholder 2"/>
          <p:cNvSpPr>
            <a:spLocks noGrp="1"/>
          </p:cNvSpPr>
          <p:nvPr>
            <p:ph type="body" idx="1"/>
          </p:nvPr>
        </p:nvSpPr>
        <p:spPr/>
        <p:txBody>
          <a:bodyPr>
            <a:normAutofit/>
          </a:bodyPr>
          <a:lstStyle/>
          <a:p>
            <a:endParaRPr lang="en-US" sz="3600" dirty="0"/>
          </a:p>
        </p:txBody>
      </p:sp>
    </p:spTree>
    <p:extLst>
      <p:ext uri="{BB962C8B-B14F-4D97-AF65-F5344CB8AC3E}">
        <p14:creationId xmlns:p14="http://schemas.microsoft.com/office/powerpoint/2010/main" val="3916310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 Working with the “Assertive Advocate” and “Sincere Struggler”</a:t>
            </a:r>
            <a:endParaRPr lang="en-US" dirty="0"/>
          </a:p>
        </p:txBody>
      </p:sp>
      <p:sp>
        <p:nvSpPr>
          <p:cNvPr id="3" name="Content Placeholder 2"/>
          <p:cNvSpPr>
            <a:spLocks noGrp="1"/>
          </p:cNvSpPr>
          <p:nvPr>
            <p:ph idx="1"/>
          </p:nvPr>
        </p:nvSpPr>
        <p:spPr>
          <a:xfrm>
            <a:off x="1154955" y="2603500"/>
            <a:ext cx="4377166" cy="3416300"/>
          </a:xfrm>
        </p:spPr>
        <p:txBody>
          <a:bodyPr>
            <a:normAutofit/>
          </a:bodyPr>
          <a:lstStyle/>
          <a:p>
            <a:pPr marL="0" indent="0" algn="ctr">
              <a:buNone/>
            </a:pPr>
            <a:r>
              <a:rPr lang="en-US" sz="2000" dirty="0" smtClean="0">
                <a:solidFill>
                  <a:schemeClr val="accent1"/>
                </a:solidFill>
              </a:rPr>
              <a:t>Assertive Advocate </a:t>
            </a:r>
          </a:p>
          <a:p>
            <a:pPr marL="457200" indent="-457200">
              <a:buFont typeface="+mj-lt"/>
              <a:buAutoNum type="arabicPeriod"/>
            </a:pPr>
            <a:r>
              <a:rPr lang="en-US" sz="2000" dirty="0" smtClean="0">
                <a:solidFill>
                  <a:schemeClr val="tx1"/>
                </a:solidFill>
              </a:rPr>
              <a:t>Lead by Example</a:t>
            </a:r>
          </a:p>
          <a:p>
            <a:pPr marL="457200" indent="-457200">
              <a:buFont typeface="+mj-lt"/>
              <a:buAutoNum type="arabicPeriod"/>
            </a:pPr>
            <a:r>
              <a:rPr lang="en-US" sz="2000" dirty="0" smtClean="0">
                <a:solidFill>
                  <a:schemeClr val="tx1"/>
                </a:solidFill>
              </a:rPr>
              <a:t>Practice “Convicted Civility” </a:t>
            </a:r>
          </a:p>
          <a:p>
            <a:pPr marL="457200" indent="-457200">
              <a:buFont typeface="+mj-lt"/>
              <a:buAutoNum type="arabicPeriod"/>
            </a:pPr>
            <a:r>
              <a:rPr lang="en-US" sz="2000" dirty="0" smtClean="0">
                <a:solidFill>
                  <a:schemeClr val="tx1"/>
                </a:solidFill>
              </a:rPr>
              <a:t>Listen and Share</a:t>
            </a:r>
          </a:p>
          <a:p>
            <a:pPr marL="457200" indent="-457200">
              <a:buFont typeface="+mj-lt"/>
              <a:buAutoNum type="arabicPeriod"/>
            </a:pPr>
            <a:r>
              <a:rPr lang="en-US" sz="2000" dirty="0" smtClean="0">
                <a:solidFill>
                  <a:schemeClr val="tx1"/>
                </a:solidFill>
              </a:rPr>
              <a:t>Encourage Them in Their Walk with God</a:t>
            </a:r>
            <a:endParaRPr lang="en-US" sz="2000" dirty="0">
              <a:solidFill>
                <a:schemeClr val="tx1"/>
              </a:solidFill>
            </a:endParaRPr>
          </a:p>
        </p:txBody>
      </p:sp>
      <p:sp>
        <p:nvSpPr>
          <p:cNvPr id="4" name="Content Placeholder 2"/>
          <p:cNvSpPr txBox="1">
            <a:spLocks/>
          </p:cNvSpPr>
          <p:nvPr/>
        </p:nvSpPr>
        <p:spPr>
          <a:xfrm>
            <a:off x="6766323" y="2527300"/>
            <a:ext cx="4377166" cy="34163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Font typeface="Wingdings 3" charset="2"/>
              <a:buNone/>
            </a:pPr>
            <a:r>
              <a:rPr lang="en-US" sz="2000" dirty="0" smtClean="0">
                <a:solidFill>
                  <a:schemeClr val="accent1"/>
                </a:solidFill>
              </a:rPr>
              <a:t>Sincere Struggler </a:t>
            </a:r>
          </a:p>
          <a:p>
            <a:pPr marL="457200" indent="-457200">
              <a:buFont typeface="+mj-lt"/>
              <a:buAutoNum type="arabicPeriod"/>
            </a:pPr>
            <a:r>
              <a:rPr lang="en-US" sz="2000" dirty="0" smtClean="0">
                <a:solidFill>
                  <a:schemeClr val="tx1"/>
                </a:solidFill>
              </a:rPr>
              <a:t>Solid Foundation – Holy not Happy</a:t>
            </a:r>
          </a:p>
          <a:p>
            <a:pPr marL="457200" indent="-457200">
              <a:buFont typeface="+mj-lt"/>
              <a:buAutoNum type="arabicPeriod"/>
            </a:pPr>
            <a:r>
              <a:rPr lang="en-US" sz="2000" dirty="0" smtClean="0">
                <a:solidFill>
                  <a:schemeClr val="tx1"/>
                </a:solidFill>
              </a:rPr>
              <a:t>Proper Perspective</a:t>
            </a:r>
          </a:p>
          <a:p>
            <a:pPr marL="457200" indent="-457200">
              <a:buFont typeface="+mj-lt"/>
              <a:buAutoNum type="arabicPeriod"/>
            </a:pPr>
            <a:r>
              <a:rPr lang="en-US" sz="2000" dirty="0" smtClean="0">
                <a:solidFill>
                  <a:schemeClr val="tx1"/>
                </a:solidFill>
              </a:rPr>
              <a:t>Perseverance</a:t>
            </a:r>
          </a:p>
          <a:p>
            <a:pPr marL="457200" indent="-457200">
              <a:buFont typeface="+mj-lt"/>
              <a:buAutoNum type="arabicPeriod"/>
            </a:pPr>
            <a:r>
              <a:rPr lang="en-US" sz="2000" dirty="0" smtClean="0">
                <a:solidFill>
                  <a:schemeClr val="tx1"/>
                </a:solidFill>
              </a:rPr>
              <a:t>Strong and Meaningful Relationships</a:t>
            </a:r>
            <a:endParaRPr lang="en-US" sz="2000" dirty="0">
              <a:solidFill>
                <a:schemeClr val="tx1"/>
              </a:solidFill>
            </a:endParaRPr>
          </a:p>
        </p:txBody>
      </p:sp>
    </p:spTree>
    <p:extLst>
      <p:ext uri="{BB962C8B-B14F-4D97-AF65-F5344CB8AC3E}">
        <p14:creationId xmlns:p14="http://schemas.microsoft.com/office/powerpoint/2010/main" val="165448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1218523"/>
            <a:ext cx="8825660" cy="1822514"/>
          </a:xfrm>
        </p:spPr>
        <p:txBody>
          <a:bodyPr/>
          <a:lstStyle/>
          <a:p>
            <a:r>
              <a:rPr lang="en-US" dirty="0" smtClean="0"/>
              <a:t>VI. </a:t>
            </a:r>
            <a:r>
              <a:rPr lang="en-US" sz="6000" dirty="0" smtClean="0"/>
              <a:t>Living the Way of Self-Denial/The Cross </a:t>
            </a:r>
            <a:endParaRPr lang="en-US" sz="6000" dirty="0"/>
          </a:p>
        </p:txBody>
      </p:sp>
      <p:sp>
        <p:nvSpPr>
          <p:cNvPr id="3" name="Text Placeholder 2"/>
          <p:cNvSpPr>
            <a:spLocks noGrp="1"/>
          </p:cNvSpPr>
          <p:nvPr>
            <p:ph type="body" idx="1"/>
          </p:nvPr>
        </p:nvSpPr>
        <p:spPr/>
        <p:txBody>
          <a:bodyPr>
            <a:normAutofit/>
          </a:bodyPr>
          <a:lstStyle/>
          <a:p>
            <a:endParaRPr lang="en-US" sz="3600" dirty="0"/>
          </a:p>
        </p:txBody>
      </p:sp>
    </p:spTree>
    <p:extLst>
      <p:ext uri="{BB962C8B-B14F-4D97-AF65-F5344CB8AC3E}">
        <p14:creationId xmlns:p14="http://schemas.microsoft.com/office/powerpoint/2010/main" val="3429076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Grace and Truth – Living in the Tension</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smtClean="0"/>
              <a:t>“The </a:t>
            </a:r>
            <a:r>
              <a:rPr lang="en-US" sz="3600" dirty="0"/>
              <a:t>Word became flesh and made his dwelling among us. We have seen his glory, the glory of the one and only Son, who came from the Father, full of grace and </a:t>
            </a:r>
            <a:r>
              <a:rPr lang="en-US" sz="3600" dirty="0" smtClean="0"/>
              <a:t>truth.” </a:t>
            </a:r>
            <a:r>
              <a:rPr lang="en-US" sz="3200" dirty="0" smtClean="0"/>
              <a:t>John 1:14</a:t>
            </a:r>
            <a:endParaRPr lang="en-US" sz="3200" dirty="0"/>
          </a:p>
        </p:txBody>
      </p:sp>
    </p:spTree>
    <p:extLst>
      <p:ext uri="{BB962C8B-B14F-4D97-AF65-F5344CB8AC3E}">
        <p14:creationId xmlns:p14="http://schemas.microsoft.com/office/powerpoint/2010/main" val="895262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82961</TotalTime>
  <Words>844</Words>
  <Application>Microsoft Office PowerPoint</Application>
  <PresentationFormat>Widescreen</PresentationFormat>
  <Paragraphs>89</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Century Gothic</vt:lpstr>
      <vt:lpstr>Wingdings</vt:lpstr>
      <vt:lpstr>Wingdings 3</vt:lpstr>
      <vt:lpstr>Ion Boardroom</vt:lpstr>
      <vt:lpstr>LGBTQ at Home:                               How to Flourish while Navigating LGBTQ Relationships in Our Families and Ministries</vt:lpstr>
      <vt:lpstr>Grace and Truth</vt:lpstr>
      <vt:lpstr>PowerPoint Presentation</vt:lpstr>
      <vt:lpstr>I. The Issue of Identity </vt:lpstr>
      <vt:lpstr>II. People Don’t Choose Their Attraction and Orientation</vt:lpstr>
      <vt:lpstr>III. Prepare Another Script</vt:lpstr>
      <vt:lpstr>III. Prepare Another Script</vt:lpstr>
      <vt:lpstr>IV. Give “Safe Space” to Share and Listen </vt:lpstr>
      <vt:lpstr>V. Working with the “Assertive Advocate” and “Sincere Struggler”</vt:lpstr>
      <vt:lpstr>VI. Living the Way of Self-Denial/The Cross </vt:lpstr>
      <vt:lpstr>Grace and Truth – Living in the Tension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 393: Theology of Sexuality</dc:title>
  <dc:creator>Bounds, Chris</dc:creator>
  <cp:lastModifiedBy>Bounds, Chris</cp:lastModifiedBy>
  <cp:revision>289</cp:revision>
  <cp:lastPrinted>2019-01-09T17:11:11Z</cp:lastPrinted>
  <dcterms:created xsi:type="dcterms:W3CDTF">2018-01-08T17:47:59Z</dcterms:created>
  <dcterms:modified xsi:type="dcterms:W3CDTF">2019-01-10T10:06:23Z</dcterms:modified>
</cp:coreProperties>
</file>